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7" r:id="rId4"/>
    <p:sldMasterId id="2147483985" r:id="rId5"/>
  </p:sldMasterIdLst>
  <p:notesMasterIdLst>
    <p:notesMasterId r:id="rId60"/>
  </p:notesMasterIdLst>
  <p:sldIdLst>
    <p:sldId id="733" r:id="rId6"/>
    <p:sldId id="722" r:id="rId7"/>
    <p:sldId id="766" r:id="rId8"/>
    <p:sldId id="745" r:id="rId9"/>
    <p:sldId id="746" r:id="rId10"/>
    <p:sldId id="726" r:id="rId11"/>
    <p:sldId id="716" r:id="rId12"/>
    <p:sldId id="756" r:id="rId13"/>
    <p:sldId id="755" r:id="rId14"/>
    <p:sldId id="713" r:id="rId15"/>
    <p:sldId id="734" r:id="rId16"/>
    <p:sldId id="757" r:id="rId17"/>
    <p:sldId id="750" r:id="rId18"/>
    <p:sldId id="767" r:id="rId19"/>
    <p:sldId id="751" r:id="rId20"/>
    <p:sldId id="672" r:id="rId21"/>
    <p:sldId id="741" r:id="rId22"/>
    <p:sldId id="714" r:id="rId23"/>
    <p:sldId id="715" r:id="rId24"/>
    <p:sldId id="760" r:id="rId25"/>
    <p:sldId id="692" r:id="rId26"/>
    <p:sldId id="673" r:id="rId27"/>
    <p:sldId id="698" r:id="rId28"/>
    <p:sldId id="747" r:id="rId29"/>
    <p:sldId id="759" r:id="rId30"/>
    <p:sldId id="761" r:id="rId31"/>
    <p:sldId id="674" r:id="rId32"/>
    <p:sldId id="675" r:id="rId33"/>
    <p:sldId id="765" r:id="rId34"/>
    <p:sldId id="740" r:id="rId35"/>
    <p:sldId id="676" r:id="rId36"/>
    <p:sldId id="677" r:id="rId37"/>
    <p:sldId id="763" r:id="rId38"/>
    <p:sldId id="711" r:id="rId39"/>
    <p:sldId id="678" r:id="rId40"/>
    <p:sldId id="735" r:id="rId41"/>
    <p:sldId id="679" r:id="rId42"/>
    <p:sldId id="690" r:id="rId43"/>
    <p:sldId id="762" r:id="rId44"/>
    <p:sldId id="764" r:id="rId45"/>
    <p:sldId id="691" r:id="rId46"/>
    <p:sldId id="694" r:id="rId47"/>
    <p:sldId id="696" r:id="rId48"/>
    <p:sldId id="736" r:id="rId49"/>
    <p:sldId id="684" r:id="rId50"/>
    <p:sldId id="739" r:id="rId51"/>
    <p:sldId id="742" r:id="rId52"/>
    <p:sldId id="701" r:id="rId53"/>
    <p:sldId id="702" r:id="rId54"/>
    <p:sldId id="703" r:id="rId55"/>
    <p:sldId id="728" r:id="rId56"/>
    <p:sldId id="720" r:id="rId57"/>
    <p:sldId id="724" r:id="rId58"/>
    <p:sldId id="699" r:id="rId59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lin Stokes" initials="KS" lastIdx="2" clrIdx="0">
    <p:extLst/>
  </p:cmAuthor>
  <p:cmAuthor id="2" name="david groom" initials="dg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000000"/>
    <a:srgbClr val="2C9BE3"/>
    <a:srgbClr val="415462"/>
    <a:srgbClr val="0079EF"/>
    <a:srgbClr val="001E7E"/>
    <a:srgbClr val="CACACA"/>
    <a:srgbClr val="878787"/>
    <a:srgbClr val="617D78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68" autoAdjust="0"/>
    <p:restoredTop sz="91807" autoAdjust="0"/>
  </p:normalViewPr>
  <p:slideViewPr>
    <p:cSldViewPr snapToGrid="0" showGuides="1">
      <p:cViewPr varScale="1">
        <p:scale>
          <a:sx n="108" d="100"/>
          <a:sy n="108" d="100"/>
        </p:scale>
        <p:origin x="666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0748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F4137A-32A9-4E3E-80A1-313294284C14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956D5C-5EF9-4233-82C8-1D8C4F6E2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05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30732-1B40-4DA3-B6F0-E5B76912E82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60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956D5C-5EF9-4233-82C8-1D8C4F6E2ED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240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presentation provides an overview of the Nimbus Demo Environment.</a:t>
            </a:r>
            <a:endParaRPr lang="en-US" baseline="0" dirty="0" smtClean="0"/>
          </a:p>
          <a:p>
            <a:endParaRPr lang="en-US" baseline="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[PRESS] What is Nimbus?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[PRESS] How are Nimbus and Docker related?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[PRESS] What are some common Docker commands?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[PRESS] What are some basic Linux commands?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[PRESS]</a:t>
            </a:r>
            <a:r>
              <a:rPr lang="en-US" i="0" baseline="0" dirty="0" smtClean="0"/>
              <a:t> How do I use Nimbus on AWS?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i="0" baseline="0" dirty="0" smtClean="0"/>
              <a:t>[PRESS] What are some Nimbus best practices?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i="0" baseline="0" dirty="0" smtClean="0"/>
              <a:t>[PRESS} Followed by some hands-on exercises.</a:t>
            </a:r>
            <a:endParaRPr lang="en-US" i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30732-1B40-4DA3-B6F0-E5B76912E826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456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956D5C-5EF9-4233-82C8-1D8C4F6E2ED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895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956D5C-5EF9-4233-82C8-1D8C4F6E2ED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581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956D5C-5EF9-4233-82C8-1D8C4F6E2ED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180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561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1676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presentation provides an overview of the Nimbus Demo Environment.</a:t>
            </a:r>
            <a:endParaRPr lang="en-US" baseline="0" dirty="0" smtClean="0"/>
          </a:p>
          <a:p>
            <a:endParaRPr lang="en-US" baseline="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[PRESS] What is Nimbus?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[PRESS] How are Nimbus and Docker related?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[PRESS] What are some common Docker commands?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[PRESS] What are some basic Linux commands?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[PRESS]</a:t>
            </a:r>
            <a:r>
              <a:rPr lang="en-US" i="0" baseline="0" dirty="0" smtClean="0"/>
              <a:t> How do I use Nimbus on AWS?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i="0" baseline="0" dirty="0" smtClean="0"/>
              <a:t>[PRESS] What are some Nimbus best practices?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i="0" baseline="0" dirty="0" smtClean="0"/>
              <a:t>[PRESS} Followed by some hands-on exercises.</a:t>
            </a:r>
            <a:endParaRPr lang="en-US" i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30732-1B40-4DA3-B6F0-E5B76912E826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3246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956D5C-5EF9-4233-82C8-1D8C4F6E2ED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1497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956D5C-5EF9-4233-82C8-1D8C4F6E2ED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555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presentation provides an overview of the Nimbus Demo Environment.</a:t>
            </a:r>
            <a:endParaRPr lang="en-US" baseline="0" dirty="0" smtClean="0"/>
          </a:p>
          <a:p>
            <a:endParaRPr lang="en-US" baseline="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[PRESS] What is Nimbus?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[PRESS] How are Nimbus and Docker related?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[PRESS] What are some common Docker commands?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[PRESS] What are some basic Linux commands?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[PRESS]</a:t>
            </a:r>
            <a:r>
              <a:rPr lang="en-US" i="0" baseline="0" dirty="0" smtClean="0"/>
              <a:t> How do I use Nimbus on AWS?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i="0" baseline="0" dirty="0" smtClean="0"/>
              <a:t>[PRESS] What are some Nimbus best practices?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i="0" baseline="0" dirty="0" smtClean="0"/>
              <a:t>[PRESS} Followed by some hands-on exercises.</a:t>
            </a:r>
            <a:endParaRPr lang="en-US" i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30732-1B40-4DA3-B6F0-E5B76912E82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1794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956D5C-5EF9-4233-82C8-1D8C4F6E2ED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896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presentation provides an overview of the Nimbus Demo Environment.</a:t>
            </a:r>
            <a:endParaRPr lang="en-US" baseline="0" dirty="0" smtClean="0"/>
          </a:p>
          <a:p>
            <a:endParaRPr lang="en-US" baseline="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[PRESS] What is Nimbus?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[PRESS] How are Nimbus and Docker related?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[PRESS] What are some common Docker commands?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[PRESS] What are some basic Linux commands?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[PRESS]</a:t>
            </a:r>
            <a:r>
              <a:rPr lang="en-US" i="0" baseline="0" dirty="0" smtClean="0"/>
              <a:t> How do I use Nimbus on AWS?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i="0" baseline="0" dirty="0" smtClean="0"/>
              <a:t>[PRESS] What are some Nimbus best practices?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i="0" baseline="0" dirty="0" smtClean="0"/>
              <a:t>[PRESS} Followed by some hands-on exercises.</a:t>
            </a:r>
            <a:endParaRPr lang="en-US" i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30732-1B40-4DA3-B6F0-E5B76912E826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5321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presentation provides an overview of the Nimbus Demo Environment.</a:t>
            </a:r>
            <a:endParaRPr lang="en-US" baseline="0" dirty="0" smtClean="0"/>
          </a:p>
          <a:p>
            <a:endParaRPr lang="en-US" baseline="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[PRESS] What is Nimbus?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[PRESS] How are Nimbus and Docker related?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[PRESS] What are some common Docker commands?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[PRESS] What are some basic Linux commands?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[PRESS]</a:t>
            </a:r>
            <a:r>
              <a:rPr lang="en-US" i="0" baseline="0" dirty="0" smtClean="0"/>
              <a:t> How do I use Nimbus on AWS?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i="0" baseline="0" dirty="0" smtClean="0"/>
              <a:t>[PRESS] What are some Nimbus best practices?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i="0" baseline="0" dirty="0" smtClean="0"/>
              <a:t>[PRESS} Followed by some hands-on exercises.</a:t>
            </a:r>
            <a:endParaRPr lang="en-US" i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30732-1B40-4DA3-B6F0-E5B76912E826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7234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956D5C-5EF9-4233-82C8-1D8C4F6E2ED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8735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956D5C-5EF9-4233-82C8-1D8C4F6E2ED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400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956D5C-5EF9-4233-82C8-1D8C4F6E2ED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093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805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956D5C-5EF9-4233-82C8-1D8C4F6E2ED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26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956D5C-5EF9-4233-82C8-1D8C4F6E2ED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51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956D5C-5EF9-4233-82C8-1D8C4F6E2ED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265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956D5C-5EF9-4233-82C8-1D8C4F6E2ED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151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presentation provides an overview of the Nimbus Demo Environment.</a:t>
            </a:r>
            <a:endParaRPr lang="en-US" baseline="0" dirty="0" smtClean="0"/>
          </a:p>
          <a:p>
            <a:endParaRPr lang="en-US" baseline="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[PRESS] What is Nimbus?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[PRESS] How are Nimbus and Docker related?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[PRESS] What are some common Docker commands?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[PRESS] What are some basic Linux commands?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[PRESS]</a:t>
            </a:r>
            <a:r>
              <a:rPr lang="en-US" i="0" baseline="0" dirty="0" smtClean="0"/>
              <a:t> How do I use Nimbus on AWS?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i="0" baseline="0" dirty="0" smtClean="0"/>
              <a:t>[PRESS] What are some Nimbus best practices?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i="0" baseline="0" dirty="0" smtClean="0"/>
              <a:t>[PRESS} Followed by some hands-on exercises.</a:t>
            </a:r>
            <a:endParaRPr lang="en-US" i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30732-1B40-4DA3-B6F0-E5B76912E826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518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access our public Docker Hub at https://hub.docker.com.</a:t>
            </a:r>
          </a:p>
          <a:p>
            <a:r>
              <a:rPr lang="en-US" dirty="0" smtClean="0"/>
              <a:t>Make sure that after you</a:t>
            </a:r>
            <a:r>
              <a:rPr lang="en-US" baseline="0" dirty="0" smtClean="0"/>
              <a:t> log in that you select admpresales as your repository.</a:t>
            </a:r>
          </a:p>
          <a:p>
            <a:r>
              <a:rPr lang="en-US" baseline="0" dirty="0" smtClean="0"/>
              <a:t>You will also have your own personal repository that you could use to save or pull images from.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956D5C-5EF9-4233-82C8-1D8C4F6E2ED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863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Slide">
    <p:bg>
      <p:bgPr>
        <a:gradFill>
          <a:gsLst>
            <a:gs pos="0">
              <a:schemeClr val="tx2">
                <a:lumMod val="80000"/>
                <a:lumOff val="20000"/>
              </a:schemeClr>
            </a:gs>
            <a:gs pos="100000">
              <a:schemeClr val="tx2"/>
            </a:gs>
            <a:gs pos="100000">
              <a:srgbClr val="0056EF">
                <a:lumMod val="90000"/>
                <a:lumOff val="10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" name="Picture Placeholder 2"/>
          <p:cNvSpPr>
            <a:spLocks noGrp="1"/>
          </p:cNvSpPr>
          <p:nvPr>
            <p:ph type="pic" idx="13"/>
          </p:nvPr>
        </p:nvSpPr>
        <p:spPr>
          <a:xfrm>
            <a:off x="1" y="19323"/>
            <a:ext cx="12191999" cy="6857999"/>
          </a:xfrm>
        </p:spPr>
      </p:sp>
      <p:sp>
        <p:nvSpPr>
          <p:cNvPr id="37" name="Title 1"/>
          <p:cNvSpPr>
            <a:spLocks noGrp="1"/>
          </p:cNvSpPr>
          <p:nvPr>
            <p:ph type="ctrTitle" hasCustomPrompt="1"/>
          </p:nvPr>
        </p:nvSpPr>
        <p:spPr>
          <a:xfrm>
            <a:off x="930880" y="3446588"/>
            <a:ext cx="8735635" cy="13188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 anchorCtr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>
                <a:solidFill>
                  <a:schemeClr val="bg1"/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Name of Course</a:t>
            </a:r>
            <a:br>
              <a:rPr lang="en-US" dirty="0" smtClean="0"/>
            </a:br>
            <a:r>
              <a:rPr lang="en-US" sz="3600" dirty="0" smtClean="0"/>
              <a:t>Type of Training,</a:t>
            </a:r>
            <a:r>
              <a:rPr lang="en-US" sz="3600" baseline="0" dirty="0" smtClean="0"/>
              <a:t> Level ###</a:t>
            </a:r>
            <a:r>
              <a:rPr lang="en-US" sz="3600" dirty="0" smtClean="0"/>
              <a:t/>
            </a:r>
            <a:br>
              <a:rPr lang="en-US" sz="3600" dirty="0" smtClean="0"/>
            </a:br>
            <a:endParaRPr lang="en-US" dirty="0"/>
          </a:p>
        </p:txBody>
      </p:sp>
      <p:sp>
        <p:nvSpPr>
          <p:cNvPr id="41" name="Shape 48"/>
          <p:cNvSpPr>
            <a:spLocks noGrp="1"/>
          </p:cNvSpPr>
          <p:nvPr>
            <p:ph type="body" sz="quarter" idx="12" hasCustomPrompt="1"/>
          </p:nvPr>
        </p:nvSpPr>
        <p:spPr>
          <a:xfrm>
            <a:off x="932556" y="4931917"/>
            <a:ext cx="4270249" cy="7699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 b="1">
                <a:solidFill>
                  <a:srgbClr val="FFFFFF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 b="1">
                <a:solidFill>
                  <a:srgbClr val="FFFFFF"/>
                </a:solidFill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 b="1">
                <a:solidFill>
                  <a:srgbClr val="FFFFFF"/>
                </a:solidFill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pPr lvl="2"/>
            <a:r>
              <a:rPr lang="en-US" dirty="0" smtClean="0"/>
              <a:t>Author</a:t>
            </a:r>
            <a:br>
              <a:rPr lang="en-US" dirty="0" smtClean="0"/>
            </a:br>
            <a:r>
              <a:rPr lang="en-US" dirty="0" smtClean="0"/>
              <a:t>Department</a:t>
            </a:r>
            <a:endParaRPr dirty="0"/>
          </a:p>
        </p:txBody>
      </p:sp>
      <p:sp>
        <p:nvSpPr>
          <p:cNvPr id="46" name="Shape 48"/>
          <p:cNvSpPr>
            <a:spLocks noGrp="1"/>
          </p:cNvSpPr>
          <p:nvPr>
            <p:ph type="body" sz="quarter" idx="11" hasCustomPrompt="1"/>
          </p:nvPr>
        </p:nvSpPr>
        <p:spPr>
          <a:xfrm>
            <a:off x="930880" y="6196333"/>
            <a:ext cx="4270249" cy="4317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 b="1">
                <a:solidFill>
                  <a:srgbClr val="FFFFFF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 b="1">
                <a:solidFill>
                  <a:srgbClr val="FFFFFF"/>
                </a:solidFill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 b="1">
                <a:solidFill>
                  <a:srgbClr val="FFFFFF"/>
                </a:solidFill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pPr lvl="2"/>
            <a:r>
              <a:rPr lang="en-US" dirty="0" smtClean="0"/>
              <a:t>Month Year</a:t>
            </a:r>
            <a:endParaRPr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 smtClean="0"/>
              <a:t>Title + Subtitle Only </a:t>
            </a:r>
            <a:endParaRPr lang="en-US" dirty="0"/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8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Subtitle text in Calibri light (28pt)</a:t>
            </a:r>
          </a:p>
        </p:txBody>
      </p:sp>
    </p:spTree>
    <p:extLst>
      <p:ext uri="{BB962C8B-B14F-4D97-AF65-F5344CB8AC3E}">
        <p14:creationId xmlns:p14="http://schemas.microsoft.com/office/powerpoint/2010/main" val="16119180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8572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gratul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50976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First level 20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1"/>
            <a:r>
              <a:rPr lang="en-US" dirty="0" smtClean="0"/>
              <a:t>Second level 18 pt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29350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First level 20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1"/>
            <a:r>
              <a:rPr lang="en-US" dirty="0" smtClean="0"/>
              <a:t>Second level 18 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419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/>
            </a:lvl1pPr>
          </a:lstStyle>
          <a:p>
            <a:r>
              <a:rPr lang="en-US" dirty="0" smtClean="0"/>
              <a:t>Congratulations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741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46785" y="1167765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 smtClean="0"/>
              <a:t>Column Title 22 pt bold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50976" y="165544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First level 20 pt</a:t>
            </a:r>
          </a:p>
          <a:p>
            <a:pPr lvl="1"/>
            <a:r>
              <a:rPr lang="en-US" dirty="0" smtClean="0"/>
              <a:t>Second level 20 pt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22441" y="1167764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 smtClean="0"/>
              <a:t>Column Title 22 pt bold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22441" y="165544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First level 20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1"/>
            <a:r>
              <a:rPr lang="en-US" dirty="0" smtClean="0"/>
              <a:t>Second level 20 pt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"/>
          <p:cNvSpPr>
            <a:spLocks noGrp="1"/>
          </p:cNvSpPr>
          <p:nvPr>
            <p:ph type="title"/>
          </p:nvPr>
        </p:nvSpPr>
        <p:spPr>
          <a:xfrm>
            <a:off x="939876" y="307353"/>
            <a:ext cx="10311765" cy="586727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03365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46785" y="1736725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 smtClean="0"/>
              <a:t>Column Title 22 </a:t>
            </a:r>
            <a:r>
              <a:rPr lang="en-US" dirty="0" err="1" smtClean="0"/>
              <a:t>pt</a:t>
            </a:r>
            <a:r>
              <a:rPr lang="en-US" dirty="0" smtClean="0"/>
              <a:t> bold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50976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First level 20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1"/>
            <a:r>
              <a:rPr lang="en-US" dirty="0" smtClean="0"/>
              <a:t>Second level 20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22441" y="1736724"/>
            <a:ext cx="5029200" cy="417195"/>
          </a:xfrm>
        </p:spPr>
        <p:txBody>
          <a:bodyPr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 smtClean="0"/>
              <a:t>Column Title 22 </a:t>
            </a:r>
            <a:r>
              <a:rPr lang="en-US" dirty="0" err="1" smtClean="0"/>
              <a:t>pt</a:t>
            </a:r>
            <a:r>
              <a:rPr lang="en-US" dirty="0" smtClean="0"/>
              <a:t> bold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22441" y="2224405"/>
            <a:ext cx="5029200" cy="395533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First level 20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1"/>
            <a:r>
              <a:rPr lang="en-US" dirty="0" smtClean="0"/>
              <a:t>Second level 20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 smtClean="0"/>
              <a:t>Two Column with Subtitle and Headings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800" b="0" kern="1200" baseline="0" smtClean="0">
                <a:solidFill>
                  <a:srgbClr val="0079EF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Subtitle text in Calibri (28 </a:t>
            </a:r>
            <a:r>
              <a:rPr lang="en-US" dirty="0" err="1" smtClean="0"/>
              <a:t>pt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9806143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1736725"/>
            <a:ext cx="3268376" cy="4440239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 baseline="0"/>
            </a:lvl4pPr>
            <a:lvl5pPr>
              <a:spcAft>
                <a:spcPts val="600"/>
              </a:spcAft>
              <a:defRPr sz="1400" baseline="0"/>
            </a:lvl5pPr>
          </a:lstStyle>
          <a:p>
            <a:pPr lvl="0"/>
            <a:r>
              <a:rPr lang="en-US" dirty="0" smtClean="0"/>
              <a:t>First level 18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1"/>
            <a:r>
              <a:rPr lang="en-US" dirty="0" smtClean="0"/>
              <a:t>Second level 16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2"/>
            <a:r>
              <a:rPr lang="en-US" dirty="0" smtClean="0"/>
              <a:t>Third level – avoid as too small</a:t>
            </a:r>
          </a:p>
          <a:p>
            <a:pPr lvl="3"/>
            <a:r>
              <a:rPr lang="en-US" dirty="0" smtClean="0"/>
              <a:t>Fourth – avoid as too small</a:t>
            </a:r>
          </a:p>
          <a:p>
            <a:pPr lvl="4"/>
            <a:r>
              <a:rPr lang="en-US" dirty="0" smtClean="0"/>
              <a:t>Fifth – avoid as too small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1736725"/>
            <a:ext cx="3229804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 smtClean="0"/>
              <a:t>First level 18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1"/>
            <a:r>
              <a:rPr lang="en-US" dirty="0" smtClean="0"/>
              <a:t>Second level 16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2"/>
            <a:r>
              <a:rPr lang="en-US" dirty="0" smtClean="0"/>
              <a:t>Third level – avoid as too small</a:t>
            </a:r>
          </a:p>
          <a:p>
            <a:pPr lvl="3"/>
            <a:r>
              <a:rPr lang="en-US" dirty="0" smtClean="0"/>
              <a:t>Fourth – avoid as too small</a:t>
            </a:r>
          </a:p>
          <a:p>
            <a:pPr lvl="4"/>
            <a:r>
              <a:rPr lang="en-US" dirty="0" smtClean="0"/>
              <a:t>Fifth – avoid as too small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1736725"/>
            <a:ext cx="3367536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 smtClean="0"/>
              <a:t>First level 18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1"/>
            <a:r>
              <a:rPr lang="en-US" dirty="0" smtClean="0"/>
              <a:t>Second level 16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2"/>
            <a:r>
              <a:rPr lang="en-US" dirty="0" smtClean="0"/>
              <a:t>Third level – avoid as too small</a:t>
            </a:r>
          </a:p>
          <a:p>
            <a:pPr lvl="3"/>
            <a:r>
              <a:rPr lang="en-US" dirty="0" smtClean="0"/>
              <a:t>Fourth – avoid as too small</a:t>
            </a:r>
          </a:p>
          <a:p>
            <a:pPr lvl="4"/>
            <a:r>
              <a:rPr lang="en-US" dirty="0" smtClean="0"/>
              <a:t>Fifth – avoid as too small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/>
            </a:lvl1pPr>
          </a:lstStyle>
          <a:p>
            <a:r>
              <a:rPr lang="en-US" dirty="0" smtClean="0"/>
              <a:t>Three Column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3402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50976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First level 20 pt</a:t>
            </a:r>
          </a:p>
          <a:p>
            <a:pPr lvl="1"/>
            <a:r>
              <a:rPr lang="en-US" dirty="0" smtClean="0"/>
              <a:t>Second level 20 </a:t>
            </a:r>
            <a:r>
              <a:rPr lang="en-US" dirty="0" err="1" smtClean="0"/>
              <a:t>pt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29350" y="1736725"/>
            <a:ext cx="5029200" cy="4440239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First level 22 pt</a:t>
            </a:r>
          </a:p>
          <a:p>
            <a:pPr lvl="1"/>
            <a:r>
              <a:rPr lang="en-US" dirty="0" smtClean="0"/>
              <a:t>Second level 22 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 smtClean="0"/>
              <a:t>Two Column with Subtitle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7" y="1087119"/>
            <a:ext cx="10307574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800" b="0" kern="1200" baseline="0" smtClean="0">
                <a:solidFill>
                  <a:srgbClr val="096EB3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Subtitle text in Calibri (28pt)</a:t>
            </a:r>
          </a:p>
        </p:txBody>
      </p:sp>
    </p:spTree>
    <p:extLst>
      <p:ext uri="{BB962C8B-B14F-4D97-AF65-F5344CB8AC3E}">
        <p14:creationId xmlns:p14="http://schemas.microsoft.com/office/powerpoint/2010/main" val="3994891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2205038"/>
            <a:ext cx="3268376" cy="3971926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 baseline="0"/>
            </a:lvl4pPr>
            <a:lvl5pPr>
              <a:spcAft>
                <a:spcPts val="600"/>
              </a:spcAft>
              <a:defRPr sz="1400" baseline="0"/>
            </a:lvl5pPr>
          </a:lstStyle>
          <a:p>
            <a:pPr lvl="0"/>
            <a:r>
              <a:rPr lang="en-US" dirty="0" smtClean="0"/>
              <a:t>First level 18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1"/>
            <a:r>
              <a:rPr lang="en-US" dirty="0" smtClean="0"/>
              <a:t>Second level 16 pt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2205038"/>
            <a:ext cx="3229804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 smtClean="0"/>
              <a:t>First level 18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1"/>
            <a:r>
              <a:rPr lang="en-US" dirty="0" smtClean="0"/>
              <a:t>Second level 16 pt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2205038"/>
            <a:ext cx="3367536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 smtClean="0"/>
              <a:t>First level 18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1"/>
            <a:r>
              <a:rPr lang="en-US" dirty="0" smtClean="0"/>
              <a:t>Second level 16 pt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46785" y="1736725"/>
            <a:ext cx="326837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 smtClean="0"/>
              <a:t>Column Title 20 </a:t>
            </a:r>
            <a:r>
              <a:rPr lang="en-US" dirty="0" err="1" smtClean="0"/>
              <a:t>pt</a:t>
            </a:r>
            <a:r>
              <a:rPr lang="en-US" dirty="0" smtClean="0"/>
              <a:t> bold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427035" y="1736724"/>
            <a:ext cx="3229804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 smtClean="0"/>
              <a:t>Column Title 20 </a:t>
            </a:r>
            <a:r>
              <a:rPr lang="en-US" dirty="0" err="1" smtClean="0"/>
              <a:t>pt</a:t>
            </a:r>
            <a:r>
              <a:rPr lang="en-US" dirty="0" smtClean="0"/>
              <a:t> bold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7868712" y="1736725"/>
            <a:ext cx="336753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 smtClean="0"/>
              <a:t>Column Title 20 </a:t>
            </a:r>
            <a:r>
              <a:rPr lang="en-US" dirty="0" err="1" smtClean="0"/>
              <a:t>pt</a:t>
            </a:r>
            <a:r>
              <a:rPr lang="en-US" dirty="0" smtClean="0"/>
              <a:t> bold</a:t>
            </a:r>
          </a:p>
        </p:txBody>
      </p:sp>
      <p:sp>
        <p:nvSpPr>
          <p:cNvPr id="14" name="Title Placeholder"/>
          <p:cNvSpPr>
            <a:spLocks noGrp="1"/>
          </p:cNvSpPr>
          <p:nvPr>
            <p:ph type="title" hasCustomPrompt="1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r>
              <a:rPr lang="en-US" dirty="0" smtClean="0"/>
              <a:t>Three Column with Headings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2651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1736725"/>
            <a:ext cx="3268376" cy="4440239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 smtClean="0"/>
              <a:t>First level 18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1"/>
            <a:r>
              <a:rPr lang="en-US" dirty="0" smtClean="0"/>
              <a:t>Second level 16 pt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1736725"/>
            <a:ext cx="3229804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 smtClean="0"/>
              <a:t>First level 18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1"/>
            <a:r>
              <a:rPr lang="en-US" dirty="0" smtClean="0"/>
              <a:t>Second level 16 pt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1736725"/>
            <a:ext cx="3367536" cy="4440239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 smtClean="0"/>
              <a:t>First level 18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1"/>
            <a:r>
              <a:rPr lang="en-US" dirty="0" smtClean="0"/>
              <a:t>Second level 16 pt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 smtClean="0"/>
              <a:t>Three Column with Subtitle</a:t>
            </a:r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6" y="1087119"/>
            <a:ext cx="10307575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2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Subtitle text in Calibri (22pt)</a:t>
            </a:r>
          </a:p>
        </p:txBody>
      </p:sp>
    </p:spTree>
    <p:extLst>
      <p:ext uri="{BB962C8B-B14F-4D97-AF65-F5344CB8AC3E}">
        <p14:creationId xmlns:p14="http://schemas.microsoft.com/office/powerpoint/2010/main" val="1823338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6785" y="2205038"/>
            <a:ext cx="3268376" cy="3971926"/>
          </a:xfrm>
        </p:spPr>
        <p:txBody>
          <a:bodyPr/>
          <a:lstStyle>
            <a:lvl1pPr marL="228594" indent="-228594"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 baseline="0"/>
            </a:lvl4pPr>
            <a:lvl5pPr>
              <a:spcAft>
                <a:spcPts val="600"/>
              </a:spcAft>
              <a:defRPr sz="1400" baseline="0"/>
            </a:lvl5pPr>
          </a:lstStyle>
          <a:p>
            <a:pPr lvl="0"/>
            <a:r>
              <a:rPr lang="en-US" dirty="0" smtClean="0"/>
              <a:t>First level 18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1"/>
            <a:r>
              <a:rPr lang="en-US" dirty="0" smtClean="0"/>
              <a:t>Second level 16 pt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7035" y="2205038"/>
            <a:ext cx="3229804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 smtClean="0"/>
              <a:t>First level 18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1"/>
            <a:r>
              <a:rPr lang="en-US" dirty="0" smtClean="0"/>
              <a:t>Second level 16 pt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7868712" y="2205038"/>
            <a:ext cx="3367536" cy="3971926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4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</a:lstStyle>
          <a:p>
            <a:pPr lvl="0"/>
            <a:r>
              <a:rPr lang="en-US" dirty="0" smtClean="0"/>
              <a:t>First level 18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1"/>
            <a:r>
              <a:rPr lang="en-US" dirty="0" smtClean="0"/>
              <a:t>Second level 16 pt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46785" y="1736725"/>
            <a:ext cx="326837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 smtClean="0"/>
              <a:t>Column Title 20 </a:t>
            </a:r>
            <a:r>
              <a:rPr lang="en-US" dirty="0" err="1" smtClean="0"/>
              <a:t>pt</a:t>
            </a:r>
            <a:r>
              <a:rPr lang="en-US" dirty="0" smtClean="0"/>
              <a:t> bold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427035" y="1736724"/>
            <a:ext cx="3229804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 smtClean="0"/>
              <a:t>Column Title 20 </a:t>
            </a:r>
            <a:r>
              <a:rPr lang="en-US" dirty="0" err="1" smtClean="0"/>
              <a:t>pt</a:t>
            </a:r>
            <a:r>
              <a:rPr lang="en-US" dirty="0" smtClean="0"/>
              <a:t> bold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7868712" y="1736725"/>
            <a:ext cx="3367536" cy="41719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 smtClean="0"/>
              <a:t>Column Title 20 </a:t>
            </a:r>
            <a:r>
              <a:rPr lang="en-US" dirty="0" err="1" smtClean="0"/>
              <a:t>pt</a:t>
            </a:r>
            <a:r>
              <a:rPr lang="en-US" dirty="0" smtClean="0"/>
              <a:t> bold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 smtClean="0"/>
              <a:t>Three Column with Subtitle and Headings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950976" y="1087119"/>
            <a:ext cx="10307575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2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Subtitle text in Calibri (22pt)</a:t>
            </a:r>
          </a:p>
        </p:txBody>
      </p:sp>
    </p:spTree>
    <p:extLst>
      <p:ext uri="{BB962C8B-B14F-4D97-AF65-F5344CB8AC3E}">
        <p14:creationId xmlns:p14="http://schemas.microsoft.com/office/powerpoint/2010/main" val="84470247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Divider_Slide">
    <p:bg>
      <p:bgPr>
        <a:gradFill flip="none" rotWithShape="1">
          <a:gsLst>
            <a:gs pos="35000">
              <a:srgbClr val="29ADFE"/>
            </a:gs>
            <a:gs pos="74000">
              <a:srgbClr val="114E91"/>
            </a:gs>
          </a:gsLst>
          <a:lin ang="263999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Picture 58" descr="Picture 58"/>
          <p:cNvPicPr>
            <a:picLocks noChangeAspect="1"/>
          </p:cNvPicPr>
          <p:nvPr userDrawn="1"/>
        </p:nvPicPr>
        <p:blipFill>
          <a:blip r:embed="rId2">
            <a:alphaModFix amt="28000"/>
            <a:extLst/>
          </a:blip>
          <a:stretch>
            <a:fillRect/>
          </a:stretch>
        </p:blipFill>
        <p:spPr>
          <a:xfrm>
            <a:off x="0" y="0"/>
            <a:ext cx="121666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Rectangle 95"/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33000">
                <a:schemeClr val="accent5">
                  <a:alpha val="12000"/>
                </a:schemeClr>
              </a:gs>
              <a:gs pos="83000">
                <a:srgbClr val="114E91">
                  <a:alpha val="39000"/>
                </a:srgbClr>
              </a:gs>
            </a:gsLst>
            <a:lin ang="263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 defTabSz="914400" hangingPunct="0"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grpSp>
        <p:nvGrpSpPr>
          <p:cNvPr id="387" name="Group 47"/>
          <p:cNvGrpSpPr/>
          <p:nvPr/>
        </p:nvGrpSpPr>
        <p:grpSpPr>
          <a:xfrm>
            <a:off x="11311010" y="6527385"/>
            <a:ext cx="740367" cy="179272"/>
            <a:chOff x="0" y="0"/>
            <a:chExt cx="740366" cy="179271"/>
          </a:xfrm>
        </p:grpSpPr>
        <p:sp>
          <p:nvSpPr>
            <p:cNvPr id="374" name="Freeform 5"/>
            <p:cNvSpPr/>
            <p:nvPr/>
          </p:nvSpPr>
          <p:spPr>
            <a:xfrm>
              <a:off x="-1" y="37251"/>
              <a:ext cx="142021" cy="142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5311" y="0"/>
                  </a:lnTo>
                  <a:lnTo>
                    <a:pt x="5311" y="16289"/>
                  </a:lnTo>
                  <a:lnTo>
                    <a:pt x="21600" y="16289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 hangingPunct="0"/>
              <a:endParaRPr kern="0">
                <a:solidFill>
                  <a:srgbClr val="212E35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375" name="Freeform 6"/>
            <p:cNvSpPr/>
            <p:nvPr/>
          </p:nvSpPr>
          <p:spPr>
            <a:xfrm>
              <a:off x="34922" y="4656"/>
              <a:ext cx="142021" cy="139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040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6289" y="21600"/>
                  </a:lnTo>
                  <a:lnTo>
                    <a:pt x="16289" y="5040"/>
                  </a:lnTo>
                  <a:lnTo>
                    <a:pt x="0" y="504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 hangingPunct="0"/>
              <a:endParaRPr kern="0">
                <a:solidFill>
                  <a:srgbClr val="212E35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376" name="Freeform 7"/>
            <p:cNvSpPr/>
            <p:nvPr/>
          </p:nvSpPr>
          <p:spPr>
            <a:xfrm>
              <a:off x="216522" y="4656"/>
              <a:ext cx="81487" cy="74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17897" y="0"/>
                  </a:lnTo>
                  <a:lnTo>
                    <a:pt x="11109" y="10800"/>
                  </a:lnTo>
                  <a:lnTo>
                    <a:pt x="432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320" y="21600"/>
                  </a:lnTo>
                  <a:lnTo>
                    <a:pt x="4320" y="7425"/>
                  </a:lnTo>
                  <a:lnTo>
                    <a:pt x="9874" y="16200"/>
                  </a:lnTo>
                  <a:lnTo>
                    <a:pt x="12343" y="16200"/>
                  </a:lnTo>
                  <a:lnTo>
                    <a:pt x="17897" y="7425"/>
                  </a:lnTo>
                  <a:lnTo>
                    <a:pt x="17897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 hangingPunct="0"/>
              <a:endParaRPr kern="0">
                <a:solidFill>
                  <a:srgbClr val="212E35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377" name="Freeform 8"/>
            <p:cNvSpPr/>
            <p:nvPr/>
          </p:nvSpPr>
          <p:spPr>
            <a:xfrm>
              <a:off x="337588" y="4656"/>
              <a:ext cx="13970" cy="74503"/>
            </a:xfrm>
            <a:prstGeom prst="rect">
              <a:avLst/>
            </a:pr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 hangingPunct="0"/>
              <a:endParaRPr kern="0">
                <a:solidFill>
                  <a:srgbClr val="212E35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378" name="Freeform 9"/>
            <p:cNvSpPr/>
            <p:nvPr/>
          </p:nvSpPr>
          <p:spPr>
            <a:xfrm>
              <a:off x="391136" y="4656"/>
              <a:ext cx="72175" cy="74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575"/>
                  </a:moveTo>
                  <a:lnTo>
                    <a:pt x="21600" y="14850"/>
                  </a:lnTo>
                  <a:lnTo>
                    <a:pt x="17419" y="14850"/>
                  </a:lnTo>
                  <a:lnTo>
                    <a:pt x="17419" y="17550"/>
                  </a:lnTo>
                  <a:lnTo>
                    <a:pt x="4181" y="17550"/>
                  </a:lnTo>
                  <a:lnTo>
                    <a:pt x="4181" y="4050"/>
                  </a:lnTo>
                  <a:lnTo>
                    <a:pt x="17419" y="4050"/>
                  </a:lnTo>
                  <a:lnTo>
                    <a:pt x="17419" y="6075"/>
                  </a:lnTo>
                  <a:lnTo>
                    <a:pt x="21600" y="675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0925"/>
                  </a:lnTo>
                  <a:lnTo>
                    <a:pt x="2090" y="21600"/>
                  </a:lnTo>
                  <a:lnTo>
                    <a:pt x="19510" y="21600"/>
                  </a:lnTo>
                  <a:lnTo>
                    <a:pt x="21600" y="20925"/>
                  </a:lnTo>
                  <a:lnTo>
                    <a:pt x="21600" y="19575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 hangingPunct="0"/>
              <a:endParaRPr kern="0">
                <a:solidFill>
                  <a:srgbClr val="212E35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379" name="Freeform 10"/>
            <p:cNvSpPr/>
            <p:nvPr/>
          </p:nvSpPr>
          <p:spPr>
            <a:xfrm>
              <a:off x="502890" y="4656"/>
              <a:ext cx="74503" cy="74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4850" y="12825"/>
                  </a:lnTo>
                  <a:lnTo>
                    <a:pt x="19575" y="12825"/>
                  </a:lnTo>
                  <a:lnTo>
                    <a:pt x="20925" y="12150"/>
                  </a:lnTo>
                  <a:lnTo>
                    <a:pt x="21600" y="10800"/>
                  </a:lnTo>
                  <a:lnTo>
                    <a:pt x="21600" y="2025"/>
                  </a:lnTo>
                  <a:lnTo>
                    <a:pt x="20925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050" y="21600"/>
                  </a:lnTo>
                  <a:lnTo>
                    <a:pt x="4050" y="12825"/>
                  </a:lnTo>
                  <a:lnTo>
                    <a:pt x="9450" y="12825"/>
                  </a:lnTo>
                  <a:lnTo>
                    <a:pt x="16200" y="21600"/>
                  </a:lnTo>
                  <a:lnTo>
                    <a:pt x="21600" y="21600"/>
                  </a:lnTo>
                  <a:close/>
                  <a:moveTo>
                    <a:pt x="4050" y="4050"/>
                  </a:moveTo>
                  <a:lnTo>
                    <a:pt x="16875" y="4050"/>
                  </a:lnTo>
                  <a:lnTo>
                    <a:pt x="16875" y="8775"/>
                  </a:lnTo>
                  <a:lnTo>
                    <a:pt x="4050" y="8775"/>
                  </a:lnTo>
                  <a:lnTo>
                    <a:pt x="4050" y="405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 hangingPunct="0"/>
              <a:endParaRPr kern="0">
                <a:solidFill>
                  <a:srgbClr val="212E35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380" name="Freeform 11"/>
            <p:cNvSpPr/>
            <p:nvPr/>
          </p:nvSpPr>
          <p:spPr>
            <a:xfrm>
              <a:off x="614643" y="4656"/>
              <a:ext cx="74503" cy="74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575"/>
                  </a:moveTo>
                  <a:lnTo>
                    <a:pt x="21600" y="2025"/>
                  </a:lnTo>
                  <a:lnTo>
                    <a:pt x="20925" y="0"/>
                  </a:lnTo>
                  <a:lnTo>
                    <a:pt x="675" y="0"/>
                  </a:lnTo>
                  <a:lnTo>
                    <a:pt x="0" y="2025"/>
                  </a:lnTo>
                  <a:lnTo>
                    <a:pt x="0" y="19575"/>
                  </a:lnTo>
                  <a:lnTo>
                    <a:pt x="675" y="20925"/>
                  </a:lnTo>
                  <a:lnTo>
                    <a:pt x="2025" y="21600"/>
                  </a:lnTo>
                  <a:lnTo>
                    <a:pt x="19575" y="21600"/>
                  </a:lnTo>
                  <a:lnTo>
                    <a:pt x="20925" y="20925"/>
                  </a:lnTo>
                  <a:lnTo>
                    <a:pt x="21600" y="19575"/>
                  </a:lnTo>
                  <a:close/>
                  <a:moveTo>
                    <a:pt x="4050" y="4050"/>
                  </a:moveTo>
                  <a:lnTo>
                    <a:pt x="17550" y="4050"/>
                  </a:lnTo>
                  <a:lnTo>
                    <a:pt x="17550" y="17550"/>
                  </a:lnTo>
                  <a:lnTo>
                    <a:pt x="4050" y="17550"/>
                  </a:lnTo>
                  <a:lnTo>
                    <a:pt x="4050" y="405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 hangingPunct="0"/>
              <a:endParaRPr kern="0">
                <a:solidFill>
                  <a:srgbClr val="212E35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381" name="Freeform 12"/>
            <p:cNvSpPr/>
            <p:nvPr/>
          </p:nvSpPr>
          <p:spPr>
            <a:xfrm>
              <a:off x="216522" y="102440"/>
              <a:ext cx="74503" cy="76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582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725" y="21600"/>
                  </a:lnTo>
                  <a:lnTo>
                    <a:pt x="4725" y="13091"/>
                  </a:lnTo>
                  <a:lnTo>
                    <a:pt x="17550" y="13091"/>
                  </a:lnTo>
                  <a:lnTo>
                    <a:pt x="17550" y="8509"/>
                  </a:lnTo>
                  <a:lnTo>
                    <a:pt x="4725" y="8509"/>
                  </a:lnTo>
                  <a:lnTo>
                    <a:pt x="4725" y="4582"/>
                  </a:lnTo>
                  <a:lnTo>
                    <a:pt x="21600" y="4582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 hangingPunct="0"/>
              <a:endParaRPr kern="0">
                <a:solidFill>
                  <a:srgbClr val="212E35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382" name="Freeform 13"/>
            <p:cNvSpPr/>
            <p:nvPr/>
          </p:nvSpPr>
          <p:spPr>
            <a:xfrm>
              <a:off x="311978" y="102440"/>
              <a:ext cx="74503" cy="76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636"/>
                  </a:moveTo>
                  <a:lnTo>
                    <a:pt x="21600" y="2618"/>
                  </a:lnTo>
                  <a:lnTo>
                    <a:pt x="20925" y="655"/>
                  </a:lnTo>
                  <a:lnTo>
                    <a:pt x="19575" y="0"/>
                  </a:lnTo>
                  <a:lnTo>
                    <a:pt x="2025" y="0"/>
                  </a:lnTo>
                  <a:lnTo>
                    <a:pt x="675" y="655"/>
                  </a:lnTo>
                  <a:lnTo>
                    <a:pt x="0" y="2618"/>
                  </a:lnTo>
                  <a:lnTo>
                    <a:pt x="0" y="19636"/>
                  </a:lnTo>
                  <a:lnTo>
                    <a:pt x="675" y="20945"/>
                  </a:lnTo>
                  <a:lnTo>
                    <a:pt x="2025" y="21600"/>
                  </a:lnTo>
                  <a:lnTo>
                    <a:pt x="19575" y="21600"/>
                  </a:lnTo>
                  <a:lnTo>
                    <a:pt x="20925" y="20945"/>
                  </a:lnTo>
                  <a:lnTo>
                    <a:pt x="21600" y="19636"/>
                  </a:lnTo>
                  <a:close/>
                  <a:moveTo>
                    <a:pt x="4050" y="4582"/>
                  </a:moveTo>
                  <a:lnTo>
                    <a:pt x="17550" y="4582"/>
                  </a:lnTo>
                  <a:lnTo>
                    <a:pt x="17550" y="17018"/>
                  </a:lnTo>
                  <a:lnTo>
                    <a:pt x="4050" y="17018"/>
                  </a:lnTo>
                  <a:lnTo>
                    <a:pt x="4050" y="4582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 hangingPunct="0"/>
              <a:endParaRPr kern="0">
                <a:solidFill>
                  <a:srgbClr val="212E35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383" name="Freeform 14"/>
            <p:cNvSpPr/>
            <p:nvPr/>
          </p:nvSpPr>
          <p:spPr>
            <a:xfrm>
              <a:off x="412090" y="102440"/>
              <a:ext cx="74503" cy="76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636"/>
                  </a:moveTo>
                  <a:lnTo>
                    <a:pt x="21600" y="14400"/>
                  </a:lnTo>
                  <a:lnTo>
                    <a:pt x="17550" y="15055"/>
                  </a:lnTo>
                  <a:lnTo>
                    <a:pt x="17550" y="17018"/>
                  </a:lnTo>
                  <a:lnTo>
                    <a:pt x="4725" y="17018"/>
                  </a:lnTo>
                  <a:lnTo>
                    <a:pt x="4725" y="4582"/>
                  </a:lnTo>
                  <a:lnTo>
                    <a:pt x="17550" y="4582"/>
                  </a:lnTo>
                  <a:lnTo>
                    <a:pt x="17550" y="6545"/>
                  </a:lnTo>
                  <a:lnTo>
                    <a:pt x="21600" y="7200"/>
                  </a:lnTo>
                  <a:lnTo>
                    <a:pt x="21600" y="2618"/>
                  </a:lnTo>
                  <a:lnTo>
                    <a:pt x="20925" y="655"/>
                  </a:lnTo>
                  <a:lnTo>
                    <a:pt x="19575" y="0"/>
                  </a:lnTo>
                  <a:lnTo>
                    <a:pt x="2700" y="0"/>
                  </a:lnTo>
                  <a:lnTo>
                    <a:pt x="675" y="655"/>
                  </a:lnTo>
                  <a:lnTo>
                    <a:pt x="0" y="2618"/>
                  </a:lnTo>
                  <a:lnTo>
                    <a:pt x="0" y="19636"/>
                  </a:lnTo>
                  <a:lnTo>
                    <a:pt x="675" y="20945"/>
                  </a:lnTo>
                  <a:lnTo>
                    <a:pt x="2700" y="21600"/>
                  </a:lnTo>
                  <a:lnTo>
                    <a:pt x="19575" y="21600"/>
                  </a:lnTo>
                  <a:lnTo>
                    <a:pt x="20925" y="20945"/>
                  </a:lnTo>
                  <a:lnTo>
                    <a:pt x="21600" y="19636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 hangingPunct="0"/>
              <a:endParaRPr kern="0">
                <a:solidFill>
                  <a:srgbClr val="212E35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384" name="Freeform 15"/>
            <p:cNvSpPr/>
            <p:nvPr/>
          </p:nvSpPr>
          <p:spPr>
            <a:xfrm>
              <a:off x="514531" y="102440"/>
              <a:ext cx="74503" cy="76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636"/>
                  </a:moveTo>
                  <a:lnTo>
                    <a:pt x="21600" y="0"/>
                  </a:lnTo>
                  <a:lnTo>
                    <a:pt x="16875" y="0"/>
                  </a:lnTo>
                  <a:lnTo>
                    <a:pt x="16875" y="17018"/>
                  </a:lnTo>
                  <a:lnTo>
                    <a:pt x="4050" y="17018"/>
                  </a:lnTo>
                  <a:lnTo>
                    <a:pt x="4050" y="0"/>
                  </a:lnTo>
                  <a:lnTo>
                    <a:pt x="0" y="0"/>
                  </a:lnTo>
                  <a:lnTo>
                    <a:pt x="0" y="19636"/>
                  </a:lnTo>
                  <a:lnTo>
                    <a:pt x="675" y="20945"/>
                  </a:lnTo>
                  <a:lnTo>
                    <a:pt x="2025" y="21600"/>
                  </a:lnTo>
                  <a:lnTo>
                    <a:pt x="18900" y="21600"/>
                  </a:lnTo>
                  <a:lnTo>
                    <a:pt x="20925" y="20945"/>
                  </a:lnTo>
                  <a:lnTo>
                    <a:pt x="21600" y="19636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 hangingPunct="0"/>
              <a:endParaRPr kern="0">
                <a:solidFill>
                  <a:srgbClr val="212E35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385" name="Freeform 16"/>
            <p:cNvSpPr/>
            <p:nvPr/>
          </p:nvSpPr>
          <p:spPr>
            <a:xfrm>
              <a:off x="614643" y="102440"/>
              <a:ext cx="74503" cy="76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636"/>
                  </a:moveTo>
                  <a:lnTo>
                    <a:pt x="21600" y="11127"/>
                  </a:lnTo>
                  <a:lnTo>
                    <a:pt x="20925" y="9164"/>
                  </a:lnTo>
                  <a:lnTo>
                    <a:pt x="19575" y="8509"/>
                  </a:lnTo>
                  <a:lnTo>
                    <a:pt x="4050" y="8509"/>
                  </a:lnTo>
                  <a:lnTo>
                    <a:pt x="4050" y="4582"/>
                  </a:lnTo>
                  <a:lnTo>
                    <a:pt x="17550" y="4582"/>
                  </a:lnTo>
                  <a:lnTo>
                    <a:pt x="17550" y="6545"/>
                  </a:lnTo>
                  <a:lnTo>
                    <a:pt x="21600" y="7200"/>
                  </a:lnTo>
                  <a:lnTo>
                    <a:pt x="21600" y="2618"/>
                  </a:lnTo>
                  <a:lnTo>
                    <a:pt x="20925" y="655"/>
                  </a:lnTo>
                  <a:lnTo>
                    <a:pt x="19575" y="0"/>
                  </a:lnTo>
                  <a:lnTo>
                    <a:pt x="2025" y="0"/>
                  </a:lnTo>
                  <a:lnTo>
                    <a:pt x="675" y="655"/>
                  </a:lnTo>
                  <a:lnTo>
                    <a:pt x="0" y="2618"/>
                  </a:lnTo>
                  <a:lnTo>
                    <a:pt x="0" y="10473"/>
                  </a:lnTo>
                  <a:lnTo>
                    <a:pt x="675" y="12436"/>
                  </a:lnTo>
                  <a:lnTo>
                    <a:pt x="2025" y="13091"/>
                  </a:lnTo>
                  <a:lnTo>
                    <a:pt x="17550" y="13091"/>
                  </a:lnTo>
                  <a:lnTo>
                    <a:pt x="17550" y="17018"/>
                  </a:lnTo>
                  <a:lnTo>
                    <a:pt x="4050" y="17018"/>
                  </a:lnTo>
                  <a:lnTo>
                    <a:pt x="4050" y="15055"/>
                  </a:lnTo>
                  <a:lnTo>
                    <a:pt x="0" y="14400"/>
                  </a:lnTo>
                  <a:lnTo>
                    <a:pt x="0" y="19636"/>
                  </a:lnTo>
                  <a:lnTo>
                    <a:pt x="675" y="20945"/>
                  </a:lnTo>
                  <a:lnTo>
                    <a:pt x="2025" y="21600"/>
                  </a:lnTo>
                  <a:lnTo>
                    <a:pt x="19575" y="21600"/>
                  </a:lnTo>
                  <a:lnTo>
                    <a:pt x="20925" y="20945"/>
                  </a:lnTo>
                  <a:lnTo>
                    <a:pt x="21600" y="19636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 hangingPunct="0"/>
              <a:endParaRPr kern="0">
                <a:solidFill>
                  <a:srgbClr val="212E35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386" name="Freeform 17"/>
            <p:cNvSpPr/>
            <p:nvPr/>
          </p:nvSpPr>
          <p:spPr>
            <a:xfrm>
              <a:off x="707771" y="-1"/>
              <a:ext cx="32596" cy="32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6171" y="20057"/>
                  </a:lnTo>
                  <a:lnTo>
                    <a:pt x="3086" y="18514"/>
                  </a:lnTo>
                  <a:lnTo>
                    <a:pt x="0" y="13886"/>
                  </a:lnTo>
                  <a:lnTo>
                    <a:pt x="0" y="6171"/>
                  </a:lnTo>
                  <a:lnTo>
                    <a:pt x="6171" y="0"/>
                  </a:lnTo>
                  <a:lnTo>
                    <a:pt x="13886" y="0"/>
                  </a:lnTo>
                  <a:lnTo>
                    <a:pt x="18514" y="3086"/>
                  </a:lnTo>
                  <a:lnTo>
                    <a:pt x="20057" y="6171"/>
                  </a:lnTo>
                  <a:lnTo>
                    <a:pt x="21600" y="10800"/>
                  </a:lnTo>
                  <a:lnTo>
                    <a:pt x="20057" y="13886"/>
                  </a:lnTo>
                  <a:lnTo>
                    <a:pt x="18514" y="18514"/>
                  </a:lnTo>
                  <a:lnTo>
                    <a:pt x="13886" y="20057"/>
                  </a:lnTo>
                  <a:lnTo>
                    <a:pt x="10800" y="21600"/>
                  </a:lnTo>
                  <a:close/>
                  <a:moveTo>
                    <a:pt x="10800" y="0"/>
                  </a:moveTo>
                  <a:lnTo>
                    <a:pt x="6171" y="1543"/>
                  </a:lnTo>
                  <a:lnTo>
                    <a:pt x="3086" y="3086"/>
                  </a:lnTo>
                  <a:lnTo>
                    <a:pt x="1543" y="6171"/>
                  </a:lnTo>
                  <a:lnTo>
                    <a:pt x="0" y="10800"/>
                  </a:lnTo>
                  <a:lnTo>
                    <a:pt x="3086" y="16971"/>
                  </a:lnTo>
                  <a:lnTo>
                    <a:pt x="6171" y="18514"/>
                  </a:lnTo>
                  <a:lnTo>
                    <a:pt x="10800" y="20057"/>
                  </a:lnTo>
                  <a:lnTo>
                    <a:pt x="16971" y="16971"/>
                  </a:lnTo>
                  <a:lnTo>
                    <a:pt x="20057" y="10800"/>
                  </a:lnTo>
                  <a:lnTo>
                    <a:pt x="18514" y="6171"/>
                  </a:lnTo>
                  <a:lnTo>
                    <a:pt x="16971" y="3086"/>
                  </a:lnTo>
                  <a:lnTo>
                    <a:pt x="10800" y="0"/>
                  </a:lnTo>
                  <a:close/>
                  <a:moveTo>
                    <a:pt x="12343" y="16971"/>
                  </a:moveTo>
                  <a:lnTo>
                    <a:pt x="10800" y="10800"/>
                  </a:lnTo>
                  <a:lnTo>
                    <a:pt x="7714" y="10800"/>
                  </a:lnTo>
                  <a:lnTo>
                    <a:pt x="7714" y="16971"/>
                  </a:lnTo>
                  <a:lnTo>
                    <a:pt x="6171" y="16971"/>
                  </a:lnTo>
                  <a:lnTo>
                    <a:pt x="6171" y="3086"/>
                  </a:lnTo>
                  <a:lnTo>
                    <a:pt x="10800" y="3086"/>
                  </a:lnTo>
                  <a:lnTo>
                    <a:pt x="13886" y="4629"/>
                  </a:lnTo>
                  <a:lnTo>
                    <a:pt x="13886" y="9257"/>
                  </a:lnTo>
                  <a:lnTo>
                    <a:pt x="12343" y="10800"/>
                  </a:lnTo>
                  <a:lnTo>
                    <a:pt x="13886" y="16971"/>
                  </a:lnTo>
                  <a:lnTo>
                    <a:pt x="12343" y="16971"/>
                  </a:lnTo>
                  <a:close/>
                  <a:moveTo>
                    <a:pt x="7714" y="9257"/>
                  </a:moveTo>
                  <a:lnTo>
                    <a:pt x="12343" y="9257"/>
                  </a:lnTo>
                  <a:lnTo>
                    <a:pt x="12343" y="6171"/>
                  </a:lnTo>
                  <a:lnTo>
                    <a:pt x="9257" y="4629"/>
                  </a:lnTo>
                  <a:lnTo>
                    <a:pt x="7714" y="4629"/>
                  </a:lnTo>
                  <a:lnTo>
                    <a:pt x="7714" y="9257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 hangingPunct="0"/>
              <a:endParaRPr kern="0">
                <a:solidFill>
                  <a:srgbClr val="212E35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sp>
        <p:nvSpPr>
          <p:cNvPr id="3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" name="Content Placeholder"/>
          <p:cNvSpPr>
            <a:spLocks noGrp="1"/>
          </p:cNvSpPr>
          <p:nvPr>
            <p:ph idx="1" hasCustomPrompt="1"/>
          </p:nvPr>
        </p:nvSpPr>
        <p:spPr>
          <a:xfrm>
            <a:off x="946405" y="2148840"/>
            <a:ext cx="5304083" cy="2246965"/>
          </a:xfrm>
        </p:spPr>
        <p:txBody>
          <a:bodyPr/>
          <a:lstStyle>
            <a:lvl1pPr>
              <a:buSzPct val="80000"/>
              <a:defRPr sz="2800">
                <a:solidFill>
                  <a:srgbClr val="FFFFFF"/>
                </a:solidFill>
              </a:defRPr>
            </a:lvl1pPr>
            <a:lvl2pPr>
              <a:defRPr sz="240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smtClean="0"/>
              <a:t>First level 28 pt</a:t>
            </a:r>
          </a:p>
        </p:txBody>
      </p:sp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946405" y="86960"/>
            <a:ext cx="8713814" cy="1313174"/>
          </a:xfrm>
        </p:spPr>
        <p:txBody>
          <a:bodyPr lIns="91440" tIns="45720" rIns="91440" bIns="45720" anchor="ctr">
            <a:norm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Course Roadmap</a:t>
            </a:r>
            <a:endParaRPr lang="en-US" dirty="0"/>
          </a:p>
        </p:txBody>
      </p:sp>
      <p:sp>
        <p:nvSpPr>
          <p:cNvPr id="21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86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946786" y="1736726"/>
            <a:ext cx="6286795" cy="44434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7404101" y="1736724"/>
            <a:ext cx="3854450" cy="4443413"/>
          </a:xfrm>
        </p:spPr>
        <p:txBody>
          <a:bodyPr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2200"/>
            </a:lvl1pPr>
            <a:lvl2pPr marL="346075" indent="0">
              <a:spcAft>
                <a:spcPts val="600"/>
              </a:spcAft>
              <a:buNone/>
              <a:defRPr sz="2200"/>
            </a:lvl2pPr>
            <a:lvl3pPr marL="574675" indent="0">
              <a:spcAft>
                <a:spcPts val="600"/>
              </a:spcAft>
              <a:buNone/>
              <a:defRPr sz="1600"/>
            </a:lvl3pPr>
            <a:lvl4pPr marL="744538" indent="0">
              <a:spcAft>
                <a:spcPts val="600"/>
              </a:spcAft>
              <a:buNone/>
              <a:defRPr sz="1600"/>
            </a:lvl4pPr>
            <a:lvl5pPr marL="922337" indent="0">
              <a:spcAft>
                <a:spcPts val="600"/>
              </a:spcAft>
              <a:buNone/>
              <a:defRPr sz="1600"/>
            </a:lvl5pPr>
          </a:lstStyle>
          <a:p>
            <a:pPr lvl="0"/>
            <a:r>
              <a:rPr lang="en-US" dirty="0" smtClean="0"/>
              <a:t>First level 22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1"/>
            <a:r>
              <a:rPr lang="en-US" dirty="0" smtClean="0"/>
              <a:t>Second level 22 </a:t>
            </a:r>
            <a:r>
              <a:rPr lang="en-US" dirty="0" err="1" smtClean="0"/>
              <a:t>pt</a:t>
            </a:r>
            <a:r>
              <a:rPr lang="en-US" dirty="0" smtClean="0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"/>
          <p:cNvSpPr>
            <a:spLocks noGrp="1"/>
          </p:cNvSpPr>
          <p:nvPr>
            <p:ph type="title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506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946786" y="1736726"/>
            <a:ext cx="6286795" cy="44434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7404101" y="1736724"/>
            <a:ext cx="3854450" cy="4443413"/>
          </a:xfrm>
        </p:spPr>
        <p:txBody>
          <a:bodyPr/>
          <a:lstStyle>
            <a:lvl1pPr marL="457200" indent="-457200">
              <a:spcAft>
                <a:spcPts val="600"/>
              </a:spcAft>
              <a:buSzPct val="100000"/>
              <a:buFont typeface="+mj-lt"/>
              <a:buAutoNum type="arabicPeriod"/>
              <a:defRPr sz="22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 smtClean="0"/>
              <a:t>First level 22 </a:t>
            </a:r>
            <a:r>
              <a:rPr lang="en-US" dirty="0" err="1" smtClean="0"/>
              <a:t>pt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"/>
          <p:cNvSpPr>
            <a:spLocks noGrp="1"/>
          </p:cNvSpPr>
          <p:nvPr>
            <p:ph type="title"/>
          </p:nvPr>
        </p:nvSpPr>
        <p:spPr>
          <a:xfrm>
            <a:off x="946786" y="429273"/>
            <a:ext cx="10311765" cy="657846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6" y="1176570"/>
            <a:ext cx="10311765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8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Subtitle text in Calibri (28pt)</a:t>
            </a:r>
          </a:p>
        </p:txBody>
      </p:sp>
    </p:spTree>
    <p:extLst>
      <p:ext uri="{BB962C8B-B14F-4D97-AF65-F5344CB8AC3E}">
        <p14:creationId xmlns:p14="http://schemas.microsoft.com/office/powerpoint/2010/main" val="10312584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5113360" y="1736725"/>
            <a:ext cx="6145191" cy="444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Image Right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946786" y="1736725"/>
            <a:ext cx="3955414" cy="444341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200"/>
            </a:lvl1pPr>
            <a:lvl2pPr marL="346075" indent="0">
              <a:spcAft>
                <a:spcPts val="1200"/>
              </a:spcAft>
              <a:buNone/>
              <a:defRPr sz="2200"/>
            </a:lvl2pPr>
            <a:lvl3pPr marL="574675" indent="0">
              <a:spcAft>
                <a:spcPts val="1200"/>
              </a:spcAft>
              <a:buNone/>
              <a:defRPr sz="2400"/>
            </a:lvl3pPr>
            <a:lvl4pPr marL="744538" indent="0">
              <a:spcAft>
                <a:spcPts val="1200"/>
              </a:spcAft>
              <a:buNone/>
              <a:defRPr sz="2400"/>
            </a:lvl4pPr>
            <a:lvl5pPr marL="922337" indent="0">
              <a:spcAft>
                <a:spcPts val="1200"/>
              </a:spcAft>
              <a:buNone/>
              <a:defRPr sz="2400"/>
            </a:lvl5pPr>
          </a:lstStyle>
          <a:p>
            <a:pPr lvl="0"/>
            <a:r>
              <a:rPr lang="en-US" dirty="0" smtClean="0"/>
              <a:t>First level 22 pt</a:t>
            </a:r>
          </a:p>
          <a:p>
            <a:pPr lvl="1"/>
            <a:r>
              <a:rPr lang="en-US" dirty="0" smtClean="0"/>
              <a:t>Second level 22 pt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891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5113360" y="1736725"/>
            <a:ext cx="6145191" cy="4443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Image Right with Bullets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946786" y="1736725"/>
            <a:ext cx="3955414" cy="4443413"/>
          </a:xfrm>
        </p:spPr>
        <p:txBody>
          <a:bodyPr/>
          <a:lstStyle>
            <a:lvl1pPr>
              <a:spcAft>
                <a:spcPts val="1200"/>
              </a:spcAft>
              <a:defRPr sz="2200"/>
            </a:lvl1pPr>
            <a:lvl2pPr>
              <a:spcAft>
                <a:spcPts val="1200"/>
              </a:spcAft>
              <a:defRPr sz="2000"/>
            </a:lvl2pPr>
            <a:lvl3pPr>
              <a:spcAft>
                <a:spcPts val="1200"/>
              </a:spcAft>
              <a:defRPr sz="1800"/>
            </a:lvl3pPr>
            <a:lvl4pPr>
              <a:spcAft>
                <a:spcPts val="1200"/>
              </a:spcAft>
              <a:defRPr sz="1600"/>
            </a:lvl4pPr>
            <a:lvl5pPr>
              <a:spcAft>
                <a:spcPts val="1200"/>
              </a:spcAft>
              <a:defRPr sz="1600"/>
            </a:lvl5pPr>
          </a:lstStyle>
          <a:p>
            <a:pPr lvl="0"/>
            <a:r>
              <a:rPr lang="en-US" dirty="0" smtClean="0"/>
              <a:t>First level 22 pt</a:t>
            </a:r>
          </a:p>
          <a:p>
            <a:pPr lvl="1"/>
            <a:r>
              <a:rPr lang="en-US" dirty="0" smtClean="0"/>
              <a:t>Second level 20 pt</a:t>
            </a:r>
          </a:p>
          <a:p>
            <a:pPr lvl="2"/>
            <a:r>
              <a:rPr lang="en-US" dirty="0" smtClean="0"/>
              <a:t>Third level 18 pt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618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-Screen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1598784"/>
            <a:ext cx="4383499" cy="3936380"/>
          </a:xfrm>
        </p:spPr>
        <p:txBody>
          <a:bodyPr/>
          <a:lstStyle>
            <a:lvl1pPr>
              <a:defRPr sz="2200" baseline="0"/>
            </a:lvl1pPr>
          </a:lstStyle>
          <a:p>
            <a:r>
              <a:rPr lang="en-US" dirty="0" smtClean="0"/>
              <a:t>Right-hand half-screen image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22 pt text on left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6191250" y="1"/>
            <a:ext cx="600075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467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-Screen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69250" y="1951465"/>
            <a:ext cx="4383499" cy="3936380"/>
          </a:xfrm>
        </p:spPr>
        <p:txBody>
          <a:bodyPr/>
          <a:lstStyle>
            <a:lvl1pPr>
              <a:defRPr sz="2200"/>
            </a:lvl1pPr>
          </a:lstStyle>
          <a:p>
            <a:r>
              <a:rPr lang="en-US" dirty="0" smtClean="0"/>
              <a:t>Left-hand half-screen image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22 pt text on right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1" y="1"/>
            <a:ext cx="6000752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dirty="0"/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632" y="6403998"/>
            <a:ext cx="259043" cy="26161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C84D205-261D-4C5B-9652-CCAC3F23D0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81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6" name="Content Placeholder"/>
          <p:cNvSpPr>
            <a:spLocks noGrp="1"/>
          </p:cNvSpPr>
          <p:nvPr>
            <p:ph idx="12" hasCustomPrompt="1"/>
          </p:nvPr>
        </p:nvSpPr>
        <p:spPr>
          <a:xfrm>
            <a:off x="918317" y="1770983"/>
            <a:ext cx="8376290" cy="31345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SzPct val="80000"/>
              <a:buFont typeface="Wingdings" panose="05000000000000000000" pitchFamily="2" charset="2"/>
              <a:buNone/>
              <a:defRPr sz="2800" b="1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smtClean="0"/>
              <a:t>Here’s a quick summary of what you learned:</a:t>
            </a:r>
          </a:p>
          <a:p>
            <a:pPr lvl="1"/>
            <a:r>
              <a:rPr lang="en-US" dirty="0" smtClean="0"/>
              <a:t>Summary point</a:t>
            </a:r>
          </a:p>
          <a:p>
            <a:pPr lvl="1"/>
            <a:r>
              <a:rPr lang="en-US" dirty="0" smtClean="0"/>
              <a:t>Summary point</a:t>
            </a:r>
          </a:p>
          <a:p>
            <a:pPr lvl="1"/>
            <a:r>
              <a:rPr lang="en-US" dirty="0" smtClean="0"/>
              <a:t>Summary point</a:t>
            </a:r>
          </a:p>
        </p:txBody>
      </p:sp>
      <p:sp>
        <p:nvSpPr>
          <p:cNvPr id="7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946785" y="429272"/>
            <a:ext cx="10311766" cy="10762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6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None/>
              <a:tabLst/>
            </a:pPr>
            <a:r>
              <a:rPr lang="en-US" dirty="0" smtClean="0"/>
              <a:t>Summary</a:t>
            </a:r>
            <a:endParaRPr dirty="0"/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632" y="6403998"/>
            <a:ext cx="259043" cy="26161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C84D205-261D-4C5B-9652-CCAC3F23D0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6412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38912" y="1001854"/>
            <a:ext cx="10822941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438912" y="313419"/>
            <a:ext cx="10822941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38912" y="1584963"/>
            <a:ext cx="10826496" cy="4305300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50784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0"/>
            <a:ext cx="12192000" cy="6858000"/>
            <a:chOff x="0" y="0"/>
            <a:chExt cx="9144000" cy="51435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5436096" cy="5143500"/>
            </a:xfrm>
            <a:prstGeom prst="rect">
              <a:avLst/>
            </a:prstGeom>
            <a:solidFill>
              <a:srgbClr val="019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8" name="Rectangle 3"/>
            <p:cNvSpPr/>
            <p:nvPr/>
          </p:nvSpPr>
          <p:spPr>
            <a:xfrm>
              <a:off x="0" y="0"/>
              <a:ext cx="9144000" cy="5143500"/>
            </a:xfrm>
            <a:custGeom>
              <a:avLst/>
              <a:gdLst>
                <a:gd name="connsiteX0" fmla="*/ 0 w 9144000"/>
                <a:gd name="connsiteY0" fmla="*/ 0 h 5143500"/>
                <a:gd name="connsiteX1" fmla="*/ 9144000 w 9144000"/>
                <a:gd name="connsiteY1" fmla="*/ 0 h 5143500"/>
                <a:gd name="connsiteX2" fmla="*/ 9144000 w 9144000"/>
                <a:gd name="connsiteY2" fmla="*/ 5143500 h 5143500"/>
                <a:gd name="connsiteX3" fmla="*/ 0 w 9144000"/>
                <a:gd name="connsiteY3" fmla="*/ 5143500 h 5143500"/>
                <a:gd name="connsiteX4" fmla="*/ 0 w 9144000"/>
                <a:gd name="connsiteY4" fmla="*/ 0 h 5143500"/>
                <a:gd name="connsiteX0" fmla="*/ 0 w 9144000"/>
                <a:gd name="connsiteY0" fmla="*/ 0 h 5143500"/>
                <a:gd name="connsiteX1" fmla="*/ 9144000 w 9144000"/>
                <a:gd name="connsiteY1" fmla="*/ 0 h 5143500"/>
                <a:gd name="connsiteX2" fmla="*/ 9144000 w 9144000"/>
                <a:gd name="connsiteY2" fmla="*/ 5143500 h 5143500"/>
                <a:gd name="connsiteX3" fmla="*/ 4946072 w 9144000"/>
                <a:gd name="connsiteY3" fmla="*/ 5143500 h 5143500"/>
                <a:gd name="connsiteX4" fmla="*/ 0 w 9144000"/>
                <a:gd name="connsiteY4" fmla="*/ 0 h 5143500"/>
                <a:gd name="connsiteX0" fmla="*/ 0 w 9144000"/>
                <a:gd name="connsiteY0" fmla="*/ 0 h 5143500"/>
                <a:gd name="connsiteX1" fmla="*/ 9144000 w 9144000"/>
                <a:gd name="connsiteY1" fmla="*/ 0 h 5143500"/>
                <a:gd name="connsiteX2" fmla="*/ 9144000 w 9144000"/>
                <a:gd name="connsiteY2" fmla="*/ 5143500 h 5143500"/>
                <a:gd name="connsiteX3" fmla="*/ 5001490 w 9144000"/>
                <a:gd name="connsiteY3" fmla="*/ 5143500 h 5143500"/>
                <a:gd name="connsiteX4" fmla="*/ 0 w 9144000"/>
                <a:gd name="connsiteY4" fmla="*/ 0 h 5143500"/>
                <a:gd name="connsiteX0" fmla="*/ 0 w 9144000"/>
                <a:gd name="connsiteY0" fmla="*/ 0 h 5143500"/>
                <a:gd name="connsiteX1" fmla="*/ 9144000 w 9144000"/>
                <a:gd name="connsiteY1" fmla="*/ 0 h 5143500"/>
                <a:gd name="connsiteX2" fmla="*/ 9144000 w 9144000"/>
                <a:gd name="connsiteY2" fmla="*/ 5143500 h 5143500"/>
                <a:gd name="connsiteX3" fmla="*/ 5140035 w 9144000"/>
                <a:gd name="connsiteY3" fmla="*/ 5143500 h 5143500"/>
                <a:gd name="connsiteX4" fmla="*/ 0 w 9144000"/>
                <a:gd name="connsiteY4" fmla="*/ 0 h 5143500"/>
                <a:gd name="connsiteX0" fmla="*/ 0 w 9144000"/>
                <a:gd name="connsiteY0" fmla="*/ 0 h 5143500"/>
                <a:gd name="connsiteX1" fmla="*/ 9144000 w 9144000"/>
                <a:gd name="connsiteY1" fmla="*/ 0 h 5143500"/>
                <a:gd name="connsiteX2" fmla="*/ 9144000 w 9144000"/>
                <a:gd name="connsiteY2" fmla="*/ 5143500 h 5143500"/>
                <a:gd name="connsiteX3" fmla="*/ 5534890 w 9144000"/>
                <a:gd name="connsiteY3" fmla="*/ 5143500 h 5143500"/>
                <a:gd name="connsiteX4" fmla="*/ 0 w 9144000"/>
                <a:gd name="connsiteY4" fmla="*/ 0 h 5143500"/>
                <a:gd name="connsiteX0" fmla="*/ 0 w 9144000"/>
                <a:gd name="connsiteY0" fmla="*/ 0 h 5143500"/>
                <a:gd name="connsiteX1" fmla="*/ 9144000 w 9144000"/>
                <a:gd name="connsiteY1" fmla="*/ 0 h 5143500"/>
                <a:gd name="connsiteX2" fmla="*/ 9144000 w 9144000"/>
                <a:gd name="connsiteY2" fmla="*/ 5143500 h 5143500"/>
                <a:gd name="connsiteX3" fmla="*/ 5382490 w 9144000"/>
                <a:gd name="connsiteY3" fmla="*/ 5143500 h 5143500"/>
                <a:gd name="connsiteX4" fmla="*/ 0 w 9144000"/>
                <a:gd name="connsiteY4" fmla="*/ 0 h 5143500"/>
                <a:gd name="connsiteX0" fmla="*/ 0 w 9144000"/>
                <a:gd name="connsiteY0" fmla="*/ 0 h 5143500"/>
                <a:gd name="connsiteX1" fmla="*/ 9144000 w 9144000"/>
                <a:gd name="connsiteY1" fmla="*/ 0 h 5143500"/>
                <a:gd name="connsiteX2" fmla="*/ 9144000 w 9144000"/>
                <a:gd name="connsiteY2" fmla="*/ 5143500 h 5143500"/>
                <a:gd name="connsiteX3" fmla="*/ 5340926 w 9144000"/>
                <a:gd name="connsiteY3" fmla="*/ 5143500 h 5143500"/>
                <a:gd name="connsiteX4" fmla="*/ 0 w 9144000"/>
                <a:gd name="connsiteY4" fmla="*/ 0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5143500">
                  <a:moveTo>
                    <a:pt x="0" y="0"/>
                  </a:moveTo>
                  <a:lnTo>
                    <a:pt x="9144000" y="0"/>
                  </a:lnTo>
                  <a:lnTo>
                    <a:pt x="9144000" y="5143500"/>
                  </a:lnTo>
                  <a:lnTo>
                    <a:pt x="5340926" y="51435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1424" y="5157191"/>
            <a:ext cx="4267200" cy="1219200"/>
          </a:xfrm>
        </p:spPr>
        <p:txBody>
          <a:bodyPr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5" name="Title 9"/>
          <p:cNvSpPr>
            <a:spLocks noGrp="1"/>
          </p:cNvSpPr>
          <p:nvPr>
            <p:ph type="title"/>
          </p:nvPr>
        </p:nvSpPr>
        <p:spPr>
          <a:xfrm>
            <a:off x="911424" y="2276872"/>
            <a:ext cx="10574965" cy="2304256"/>
          </a:xfrm>
        </p:spPr>
        <p:txBody>
          <a:bodyPr anchor="t">
            <a:normAutofit/>
          </a:bodyPr>
          <a:lstStyle>
            <a:lvl1pPr algn="l">
              <a:defRPr sz="50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62377" y="1001025"/>
            <a:ext cx="731520" cy="731520"/>
          </a:xfrm>
          <a:prstGeom prst="rect">
            <a:avLst/>
          </a:prstGeom>
        </p:spPr>
      </p:pic>
      <p:grpSp>
        <p:nvGrpSpPr>
          <p:cNvPr id="25" name="Group 24"/>
          <p:cNvGrpSpPr/>
          <p:nvPr userDrawn="1"/>
        </p:nvGrpSpPr>
        <p:grpSpPr>
          <a:xfrm>
            <a:off x="10003445" y="5793720"/>
            <a:ext cx="1578956" cy="378480"/>
            <a:chOff x="8190319" y="4629150"/>
            <a:chExt cx="725081" cy="173804"/>
          </a:xfrm>
          <a:solidFill>
            <a:srgbClr val="FFFFFF"/>
          </a:solidFill>
        </p:grpSpPr>
        <p:sp>
          <p:nvSpPr>
            <p:cNvPr id="26" name="Freeform 1"/>
            <p:cNvSpPr>
              <a:spLocks noChangeArrowheads="1"/>
            </p:cNvSpPr>
            <p:nvPr userDrawn="1"/>
          </p:nvSpPr>
          <p:spPr bwMode="auto">
            <a:xfrm>
              <a:off x="8224101" y="4629150"/>
              <a:ext cx="140022" cy="140186"/>
            </a:xfrm>
            <a:custGeom>
              <a:avLst/>
              <a:gdLst>
                <a:gd name="T0" fmla="*/ 3783 w 3784"/>
                <a:gd name="T1" fmla="*/ 0 h 3789"/>
                <a:gd name="T2" fmla="*/ 3783 w 3784"/>
                <a:gd name="T3" fmla="*/ 3788 h 3789"/>
                <a:gd name="T4" fmla="*/ 2874 w 3784"/>
                <a:gd name="T5" fmla="*/ 3788 h 3789"/>
                <a:gd name="T6" fmla="*/ 2874 w 3784"/>
                <a:gd name="T7" fmla="*/ 914 h 3789"/>
                <a:gd name="T8" fmla="*/ 0 w 3784"/>
                <a:gd name="T9" fmla="*/ 914 h 3789"/>
                <a:gd name="T10" fmla="*/ 0 w 3784"/>
                <a:gd name="T11" fmla="*/ 0 h 3789"/>
                <a:gd name="T12" fmla="*/ 3783 w 3784"/>
                <a:gd name="T13" fmla="*/ 0 h 3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84" h="3789">
                  <a:moveTo>
                    <a:pt x="3783" y="0"/>
                  </a:moveTo>
                  <a:lnTo>
                    <a:pt x="3783" y="3788"/>
                  </a:lnTo>
                  <a:lnTo>
                    <a:pt x="2874" y="3788"/>
                  </a:lnTo>
                  <a:lnTo>
                    <a:pt x="2874" y="914"/>
                  </a:lnTo>
                  <a:lnTo>
                    <a:pt x="0" y="914"/>
                  </a:lnTo>
                  <a:lnTo>
                    <a:pt x="0" y="0"/>
                  </a:lnTo>
                  <a:lnTo>
                    <a:pt x="378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27" name="Freeform 2"/>
            <p:cNvSpPr>
              <a:spLocks noChangeArrowheads="1"/>
            </p:cNvSpPr>
            <p:nvPr userDrawn="1"/>
          </p:nvSpPr>
          <p:spPr bwMode="auto">
            <a:xfrm>
              <a:off x="8190319" y="4662932"/>
              <a:ext cx="140186" cy="140022"/>
            </a:xfrm>
            <a:custGeom>
              <a:avLst/>
              <a:gdLst>
                <a:gd name="T0" fmla="*/ 3788 w 3789"/>
                <a:gd name="T1" fmla="*/ 2874 h 3784"/>
                <a:gd name="T2" fmla="*/ 3788 w 3789"/>
                <a:gd name="T3" fmla="*/ 3783 h 3784"/>
                <a:gd name="T4" fmla="*/ 0 w 3789"/>
                <a:gd name="T5" fmla="*/ 3783 h 3784"/>
                <a:gd name="T6" fmla="*/ 0 w 3789"/>
                <a:gd name="T7" fmla="*/ 0 h 3784"/>
                <a:gd name="T8" fmla="*/ 914 w 3789"/>
                <a:gd name="T9" fmla="*/ 0 h 3784"/>
                <a:gd name="T10" fmla="*/ 914 w 3789"/>
                <a:gd name="T11" fmla="*/ 2874 h 3784"/>
                <a:gd name="T12" fmla="*/ 3788 w 3789"/>
                <a:gd name="T13" fmla="*/ 2874 h 3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89" h="3784">
                  <a:moveTo>
                    <a:pt x="3788" y="2874"/>
                  </a:moveTo>
                  <a:lnTo>
                    <a:pt x="3788" y="3783"/>
                  </a:lnTo>
                  <a:lnTo>
                    <a:pt x="0" y="3783"/>
                  </a:lnTo>
                  <a:lnTo>
                    <a:pt x="0" y="0"/>
                  </a:lnTo>
                  <a:lnTo>
                    <a:pt x="914" y="0"/>
                  </a:lnTo>
                  <a:lnTo>
                    <a:pt x="914" y="2874"/>
                  </a:lnTo>
                  <a:lnTo>
                    <a:pt x="3788" y="287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28" name="Freeform 3"/>
            <p:cNvSpPr>
              <a:spLocks noChangeArrowheads="1"/>
            </p:cNvSpPr>
            <p:nvPr userDrawn="1"/>
          </p:nvSpPr>
          <p:spPr bwMode="auto">
            <a:xfrm>
              <a:off x="8405085" y="4629313"/>
              <a:ext cx="80945" cy="74907"/>
            </a:xfrm>
            <a:custGeom>
              <a:avLst/>
              <a:gdLst>
                <a:gd name="T0" fmla="*/ 2186 w 2187"/>
                <a:gd name="T1" fmla="*/ 2021 h 2022"/>
                <a:gd name="T2" fmla="*/ 2186 w 2187"/>
                <a:gd name="T3" fmla="*/ 0 h 2022"/>
                <a:gd name="T4" fmla="*/ 1795 w 2187"/>
                <a:gd name="T5" fmla="*/ 0 h 2022"/>
                <a:gd name="T6" fmla="*/ 1096 w 2187"/>
                <a:gd name="T7" fmla="*/ 1005 h 2022"/>
                <a:gd name="T8" fmla="*/ 397 w 2187"/>
                <a:gd name="T9" fmla="*/ 0 h 2022"/>
                <a:gd name="T10" fmla="*/ 0 w 2187"/>
                <a:gd name="T11" fmla="*/ 0 h 2022"/>
                <a:gd name="T12" fmla="*/ 0 w 2187"/>
                <a:gd name="T13" fmla="*/ 2021 h 2022"/>
                <a:gd name="T14" fmla="*/ 397 w 2187"/>
                <a:gd name="T15" fmla="*/ 2021 h 2022"/>
                <a:gd name="T16" fmla="*/ 397 w 2187"/>
                <a:gd name="T17" fmla="*/ 693 h 2022"/>
                <a:gd name="T18" fmla="*/ 977 w 2187"/>
                <a:gd name="T19" fmla="*/ 1533 h 2022"/>
                <a:gd name="T20" fmla="*/ 1215 w 2187"/>
                <a:gd name="T21" fmla="*/ 1533 h 2022"/>
                <a:gd name="T22" fmla="*/ 1789 w 2187"/>
                <a:gd name="T23" fmla="*/ 693 h 2022"/>
                <a:gd name="T24" fmla="*/ 1789 w 2187"/>
                <a:gd name="T25" fmla="*/ 2021 h 2022"/>
                <a:gd name="T26" fmla="*/ 2186 w 2187"/>
                <a:gd name="T27" fmla="*/ 2021 h 2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87" h="2022">
                  <a:moveTo>
                    <a:pt x="2186" y="2021"/>
                  </a:moveTo>
                  <a:lnTo>
                    <a:pt x="2186" y="0"/>
                  </a:lnTo>
                  <a:lnTo>
                    <a:pt x="1795" y="0"/>
                  </a:lnTo>
                  <a:lnTo>
                    <a:pt x="1096" y="1005"/>
                  </a:lnTo>
                  <a:lnTo>
                    <a:pt x="397" y="0"/>
                  </a:lnTo>
                  <a:lnTo>
                    <a:pt x="0" y="0"/>
                  </a:lnTo>
                  <a:lnTo>
                    <a:pt x="0" y="2021"/>
                  </a:lnTo>
                  <a:lnTo>
                    <a:pt x="397" y="2021"/>
                  </a:lnTo>
                  <a:lnTo>
                    <a:pt x="397" y="693"/>
                  </a:lnTo>
                  <a:lnTo>
                    <a:pt x="977" y="1533"/>
                  </a:lnTo>
                  <a:lnTo>
                    <a:pt x="1215" y="1533"/>
                  </a:lnTo>
                  <a:lnTo>
                    <a:pt x="1789" y="693"/>
                  </a:lnTo>
                  <a:lnTo>
                    <a:pt x="1789" y="2021"/>
                  </a:lnTo>
                  <a:lnTo>
                    <a:pt x="2186" y="202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29" name="Freeform 4"/>
            <p:cNvSpPr>
              <a:spLocks noChangeArrowheads="1"/>
            </p:cNvSpPr>
            <p:nvPr userDrawn="1"/>
          </p:nvSpPr>
          <p:spPr bwMode="auto">
            <a:xfrm>
              <a:off x="8523729" y="4629313"/>
              <a:ext cx="14688" cy="74907"/>
            </a:xfrm>
            <a:custGeom>
              <a:avLst/>
              <a:gdLst>
                <a:gd name="T0" fmla="*/ 0 w 399"/>
                <a:gd name="T1" fmla="*/ 2021 h 2022"/>
                <a:gd name="T2" fmla="*/ 398 w 399"/>
                <a:gd name="T3" fmla="*/ 2021 h 2022"/>
                <a:gd name="T4" fmla="*/ 398 w 399"/>
                <a:gd name="T5" fmla="*/ 0 h 2022"/>
                <a:gd name="T6" fmla="*/ 0 w 399"/>
                <a:gd name="T7" fmla="*/ 0 h 2022"/>
                <a:gd name="T8" fmla="*/ 0 w 399"/>
                <a:gd name="T9" fmla="*/ 2021 h 2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2022">
                  <a:moveTo>
                    <a:pt x="0" y="2021"/>
                  </a:moveTo>
                  <a:lnTo>
                    <a:pt x="398" y="2021"/>
                  </a:lnTo>
                  <a:lnTo>
                    <a:pt x="398" y="0"/>
                  </a:lnTo>
                  <a:lnTo>
                    <a:pt x="0" y="0"/>
                  </a:lnTo>
                  <a:lnTo>
                    <a:pt x="0" y="202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30" name="Freeform 5"/>
            <p:cNvSpPr>
              <a:spLocks noChangeArrowheads="1"/>
            </p:cNvSpPr>
            <p:nvPr userDrawn="1"/>
          </p:nvSpPr>
          <p:spPr bwMode="auto">
            <a:xfrm>
              <a:off x="8575952" y="4629313"/>
              <a:ext cx="73602" cy="74907"/>
            </a:xfrm>
            <a:custGeom>
              <a:avLst/>
              <a:gdLst>
                <a:gd name="T0" fmla="*/ 1988 w 1989"/>
                <a:gd name="T1" fmla="*/ 1823 h 2022"/>
                <a:gd name="T2" fmla="*/ 1988 w 1989"/>
                <a:gd name="T3" fmla="*/ 1823 h 2022"/>
                <a:gd name="T4" fmla="*/ 1988 w 1989"/>
                <a:gd name="T5" fmla="*/ 1368 h 2022"/>
                <a:gd name="T6" fmla="*/ 1591 w 1989"/>
                <a:gd name="T7" fmla="*/ 1374 h 2022"/>
                <a:gd name="T8" fmla="*/ 1591 w 1989"/>
                <a:gd name="T9" fmla="*/ 1630 h 2022"/>
                <a:gd name="T10" fmla="*/ 398 w 1989"/>
                <a:gd name="T11" fmla="*/ 1630 h 2022"/>
                <a:gd name="T12" fmla="*/ 398 w 1989"/>
                <a:gd name="T13" fmla="*/ 392 h 2022"/>
                <a:gd name="T14" fmla="*/ 1591 w 1989"/>
                <a:gd name="T15" fmla="*/ 392 h 2022"/>
                <a:gd name="T16" fmla="*/ 1591 w 1989"/>
                <a:gd name="T17" fmla="*/ 653 h 2022"/>
                <a:gd name="T18" fmla="*/ 1988 w 1989"/>
                <a:gd name="T19" fmla="*/ 653 h 2022"/>
                <a:gd name="T20" fmla="*/ 1988 w 1989"/>
                <a:gd name="T21" fmla="*/ 204 h 2022"/>
                <a:gd name="T22" fmla="*/ 1790 w 1989"/>
                <a:gd name="T23" fmla="*/ 0 h 2022"/>
                <a:gd name="T24" fmla="*/ 199 w 1989"/>
                <a:gd name="T25" fmla="*/ 0 h 2022"/>
                <a:gd name="T26" fmla="*/ 0 w 1989"/>
                <a:gd name="T27" fmla="*/ 204 h 2022"/>
                <a:gd name="T28" fmla="*/ 0 w 1989"/>
                <a:gd name="T29" fmla="*/ 1823 h 2022"/>
                <a:gd name="T30" fmla="*/ 199 w 1989"/>
                <a:gd name="T31" fmla="*/ 2021 h 2022"/>
                <a:gd name="T32" fmla="*/ 1790 w 1989"/>
                <a:gd name="T33" fmla="*/ 2021 h 2022"/>
                <a:gd name="T34" fmla="*/ 1988 w 1989"/>
                <a:gd name="T35" fmla="*/ 1823 h 2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89" h="2022">
                  <a:moveTo>
                    <a:pt x="1988" y="1823"/>
                  </a:moveTo>
                  <a:lnTo>
                    <a:pt x="1988" y="1823"/>
                  </a:lnTo>
                  <a:cubicBezTo>
                    <a:pt x="1988" y="1368"/>
                    <a:pt x="1988" y="1368"/>
                    <a:pt x="1988" y="1368"/>
                  </a:cubicBezTo>
                  <a:cubicBezTo>
                    <a:pt x="1591" y="1374"/>
                    <a:pt x="1591" y="1374"/>
                    <a:pt x="1591" y="1374"/>
                  </a:cubicBezTo>
                  <a:cubicBezTo>
                    <a:pt x="1591" y="1630"/>
                    <a:pt x="1591" y="1630"/>
                    <a:pt x="1591" y="1630"/>
                  </a:cubicBezTo>
                  <a:cubicBezTo>
                    <a:pt x="398" y="1630"/>
                    <a:pt x="398" y="1630"/>
                    <a:pt x="398" y="1630"/>
                  </a:cubicBezTo>
                  <a:cubicBezTo>
                    <a:pt x="398" y="392"/>
                    <a:pt x="398" y="392"/>
                    <a:pt x="398" y="392"/>
                  </a:cubicBezTo>
                  <a:cubicBezTo>
                    <a:pt x="1591" y="392"/>
                    <a:pt x="1591" y="392"/>
                    <a:pt x="1591" y="392"/>
                  </a:cubicBezTo>
                  <a:cubicBezTo>
                    <a:pt x="1591" y="653"/>
                    <a:pt x="1591" y="653"/>
                    <a:pt x="1591" y="653"/>
                  </a:cubicBezTo>
                  <a:cubicBezTo>
                    <a:pt x="1988" y="653"/>
                    <a:pt x="1988" y="653"/>
                    <a:pt x="1988" y="653"/>
                  </a:cubicBezTo>
                  <a:cubicBezTo>
                    <a:pt x="1988" y="204"/>
                    <a:pt x="1988" y="204"/>
                    <a:pt x="1988" y="204"/>
                  </a:cubicBezTo>
                  <a:cubicBezTo>
                    <a:pt x="1988" y="85"/>
                    <a:pt x="1903" y="0"/>
                    <a:pt x="1790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91" y="0"/>
                    <a:pt x="0" y="85"/>
                    <a:pt x="0" y="204"/>
                  </a:cubicBezTo>
                  <a:cubicBezTo>
                    <a:pt x="0" y="1823"/>
                    <a:pt x="0" y="1823"/>
                    <a:pt x="0" y="1823"/>
                  </a:cubicBezTo>
                  <a:cubicBezTo>
                    <a:pt x="0" y="1936"/>
                    <a:pt x="91" y="2021"/>
                    <a:pt x="199" y="2021"/>
                  </a:cubicBezTo>
                  <a:cubicBezTo>
                    <a:pt x="1790" y="2021"/>
                    <a:pt x="1790" y="2021"/>
                    <a:pt x="1790" y="2021"/>
                  </a:cubicBezTo>
                  <a:cubicBezTo>
                    <a:pt x="1903" y="2021"/>
                    <a:pt x="1988" y="1936"/>
                    <a:pt x="1988" y="182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31" name="Freeform 6"/>
            <p:cNvSpPr>
              <a:spLocks noChangeArrowheads="1"/>
            </p:cNvSpPr>
            <p:nvPr userDrawn="1"/>
          </p:nvSpPr>
          <p:spPr bwMode="auto">
            <a:xfrm>
              <a:off x="8687415" y="4629313"/>
              <a:ext cx="73438" cy="74907"/>
            </a:xfrm>
            <a:custGeom>
              <a:avLst/>
              <a:gdLst>
                <a:gd name="T0" fmla="*/ 1982 w 1983"/>
                <a:gd name="T1" fmla="*/ 2021 h 2022"/>
                <a:gd name="T2" fmla="*/ 1982 w 1983"/>
                <a:gd name="T3" fmla="*/ 2021 h 2022"/>
                <a:gd name="T4" fmla="*/ 1386 w 1983"/>
                <a:gd name="T5" fmla="*/ 1215 h 2022"/>
                <a:gd name="T6" fmla="*/ 1783 w 1983"/>
                <a:gd name="T7" fmla="*/ 1215 h 2022"/>
                <a:gd name="T8" fmla="*/ 1982 w 1983"/>
                <a:gd name="T9" fmla="*/ 1011 h 2022"/>
                <a:gd name="T10" fmla="*/ 1982 w 1983"/>
                <a:gd name="T11" fmla="*/ 204 h 2022"/>
                <a:gd name="T12" fmla="*/ 1783 w 1983"/>
                <a:gd name="T13" fmla="*/ 0 h 2022"/>
                <a:gd name="T14" fmla="*/ 0 w 1983"/>
                <a:gd name="T15" fmla="*/ 0 h 2022"/>
                <a:gd name="T16" fmla="*/ 0 w 1983"/>
                <a:gd name="T17" fmla="*/ 2021 h 2022"/>
                <a:gd name="T18" fmla="*/ 397 w 1983"/>
                <a:gd name="T19" fmla="*/ 2021 h 2022"/>
                <a:gd name="T20" fmla="*/ 397 w 1983"/>
                <a:gd name="T21" fmla="*/ 1215 h 2022"/>
                <a:gd name="T22" fmla="*/ 886 w 1983"/>
                <a:gd name="T23" fmla="*/ 1215 h 2022"/>
                <a:gd name="T24" fmla="*/ 1482 w 1983"/>
                <a:gd name="T25" fmla="*/ 2021 h 2022"/>
                <a:gd name="T26" fmla="*/ 1982 w 1983"/>
                <a:gd name="T27" fmla="*/ 2021 h 2022"/>
                <a:gd name="T28" fmla="*/ 397 w 1983"/>
                <a:gd name="T29" fmla="*/ 392 h 2022"/>
                <a:gd name="T30" fmla="*/ 397 w 1983"/>
                <a:gd name="T31" fmla="*/ 392 h 2022"/>
                <a:gd name="T32" fmla="*/ 1585 w 1983"/>
                <a:gd name="T33" fmla="*/ 392 h 2022"/>
                <a:gd name="T34" fmla="*/ 1585 w 1983"/>
                <a:gd name="T35" fmla="*/ 817 h 2022"/>
                <a:gd name="T36" fmla="*/ 397 w 1983"/>
                <a:gd name="T37" fmla="*/ 817 h 2022"/>
                <a:gd name="T38" fmla="*/ 397 w 1983"/>
                <a:gd name="T39" fmla="*/ 392 h 2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83" h="2022">
                  <a:moveTo>
                    <a:pt x="1982" y="2021"/>
                  </a:moveTo>
                  <a:lnTo>
                    <a:pt x="1982" y="2021"/>
                  </a:lnTo>
                  <a:cubicBezTo>
                    <a:pt x="1386" y="1215"/>
                    <a:pt x="1386" y="1215"/>
                    <a:pt x="1386" y="1215"/>
                  </a:cubicBezTo>
                  <a:cubicBezTo>
                    <a:pt x="1783" y="1215"/>
                    <a:pt x="1783" y="1215"/>
                    <a:pt x="1783" y="1215"/>
                  </a:cubicBezTo>
                  <a:cubicBezTo>
                    <a:pt x="1897" y="1215"/>
                    <a:pt x="1982" y="1124"/>
                    <a:pt x="1982" y="1011"/>
                  </a:cubicBezTo>
                  <a:cubicBezTo>
                    <a:pt x="1982" y="204"/>
                    <a:pt x="1982" y="204"/>
                    <a:pt x="1982" y="204"/>
                  </a:cubicBezTo>
                  <a:cubicBezTo>
                    <a:pt x="1982" y="85"/>
                    <a:pt x="1897" y="0"/>
                    <a:pt x="178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21"/>
                    <a:pt x="0" y="2021"/>
                    <a:pt x="0" y="2021"/>
                  </a:cubicBezTo>
                  <a:cubicBezTo>
                    <a:pt x="397" y="2021"/>
                    <a:pt x="397" y="2021"/>
                    <a:pt x="397" y="2021"/>
                  </a:cubicBezTo>
                  <a:cubicBezTo>
                    <a:pt x="397" y="1215"/>
                    <a:pt x="397" y="1215"/>
                    <a:pt x="397" y="1215"/>
                  </a:cubicBezTo>
                  <a:cubicBezTo>
                    <a:pt x="886" y="1215"/>
                    <a:pt x="886" y="1215"/>
                    <a:pt x="886" y="1215"/>
                  </a:cubicBezTo>
                  <a:cubicBezTo>
                    <a:pt x="1482" y="2021"/>
                    <a:pt x="1482" y="2021"/>
                    <a:pt x="1482" y="2021"/>
                  </a:cubicBezTo>
                  <a:cubicBezTo>
                    <a:pt x="1982" y="2021"/>
                    <a:pt x="1982" y="2021"/>
                    <a:pt x="1982" y="2021"/>
                  </a:cubicBezTo>
                  <a:close/>
                  <a:moveTo>
                    <a:pt x="397" y="392"/>
                  </a:moveTo>
                  <a:lnTo>
                    <a:pt x="397" y="392"/>
                  </a:lnTo>
                  <a:cubicBezTo>
                    <a:pt x="1585" y="392"/>
                    <a:pt x="1585" y="392"/>
                    <a:pt x="1585" y="392"/>
                  </a:cubicBezTo>
                  <a:cubicBezTo>
                    <a:pt x="1585" y="817"/>
                    <a:pt x="1585" y="817"/>
                    <a:pt x="1585" y="817"/>
                  </a:cubicBezTo>
                  <a:cubicBezTo>
                    <a:pt x="397" y="817"/>
                    <a:pt x="397" y="817"/>
                    <a:pt x="397" y="817"/>
                  </a:cubicBezTo>
                  <a:cubicBezTo>
                    <a:pt x="397" y="392"/>
                    <a:pt x="397" y="392"/>
                    <a:pt x="397" y="39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32" name="Freeform 7"/>
            <p:cNvSpPr>
              <a:spLocks noChangeArrowheads="1"/>
            </p:cNvSpPr>
            <p:nvPr userDrawn="1"/>
          </p:nvSpPr>
          <p:spPr bwMode="auto">
            <a:xfrm>
              <a:off x="8798551" y="4629313"/>
              <a:ext cx="73438" cy="74907"/>
            </a:xfrm>
            <a:custGeom>
              <a:avLst/>
              <a:gdLst>
                <a:gd name="T0" fmla="*/ 1983 w 1984"/>
                <a:gd name="T1" fmla="*/ 1823 h 2022"/>
                <a:gd name="T2" fmla="*/ 1983 w 1984"/>
                <a:gd name="T3" fmla="*/ 1823 h 2022"/>
                <a:gd name="T4" fmla="*/ 1983 w 1984"/>
                <a:gd name="T5" fmla="*/ 204 h 2022"/>
                <a:gd name="T6" fmla="*/ 1784 w 1984"/>
                <a:gd name="T7" fmla="*/ 0 h 2022"/>
                <a:gd name="T8" fmla="*/ 194 w 1984"/>
                <a:gd name="T9" fmla="*/ 0 h 2022"/>
                <a:gd name="T10" fmla="*/ 0 w 1984"/>
                <a:gd name="T11" fmla="*/ 204 h 2022"/>
                <a:gd name="T12" fmla="*/ 0 w 1984"/>
                <a:gd name="T13" fmla="*/ 1823 h 2022"/>
                <a:gd name="T14" fmla="*/ 194 w 1984"/>
                <a:gd name="T15" fmla="*/ 2021 h 2022"/>
                <a:gd name="T16" fmla="*/ 1784 w 1984"/>
                <a:gd name="T17" fmla="*/ 2021 h 2022"/>
                <a:gd name="T18" fmla="*/ 1983 w 1984"/>
                <a:gd name="T19" fmla="*/ 1823 h 2022"/>
                <a:gd name="T20" fmla="*/ 398 w 1984"/>
                <a:gd name="T21" fmla="*/ 392 h 2022"/>
                <a:gd name="T22" fmla="*/ 398 w 1984"/>
                <a:gd name="T23" fmla="*/ 392 h 2022"/>
                <a:gd name="T24" fmla="*/ 1585 w 1984"/>
                <a:gd name="T25" fmla="*/ 392 h 2022"/>
                <a:gd name="T26" fmla="*/ 1585 w 1984"/>
                <a:gd name="T27" fmla="*/ 1630 h 2022"/>
                <a:gd name="T28" fmla="*/ 398 w 1984"/>
                <a:gd name="T29" fmla="*/ 1630 h 2022"/>
                <a:gd name="T30" fmla="*/ 398 w 1984"/>
                <a:gd name="T31" fmla="*/ 392 h 2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84" h="2022">
                  <a:moveTo>
                    <a:pt x="1983" y="1823"/>
                  </a:moveTo>
                  <a:lnTo>
                    <a:pt x="1983" y="1823"/>
                  </a:lnTo>
                  <a:cubicBezTo>
                    <a:pt x="1983" y="204"/>
                    <a:pt x="1983" y="204"/>
                    <a:pt x="1983" y="204"/>
                  </a:cubicBezTo>
                  <a:cubicBezTo>
                    <a:pt x="1983" y="85"/>
                    <a:pt x="1898" y="0"/>
                    <a:pt x="1784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86" y="0"/>
                    <a:pt x="0" y="85"/>
                    <a:pt x="0" y="204"/>
                  </a:cubicBezTo>
                  <a:cubicBezTo>
                    <a:pt x="0" y="1823"/>
                    <a:pt x="0" y="1823"/>
                    <a:pt x="0" y="1823"/>
                  </a:cubicBezTo>
                  <a:cubicBezTo>
                    <a:pt x="0" y="1936"/>
                    <a:pt x="86" y="2021"/>
                    <a:pt x="194" y="2021"/>
                  </a:cubicBezTo>
                  <a:cubicBezTo>
                    <a:pt x="1784" y="2021"/>
                    <a:pt x="1784" y="2021"/>
                    <a:pt x="1784" y="2021"/>
                  </a:cubicBezTo>
                  <a:cubicBezTo>
                    <a:pt x="1898" y="2021"/>
                    <a:pt x="1983" y="1936"/>
                    <a:pt x="1983" y="1823"/>
                  </a:cubicBezTo>
                  <a:close/>
                  <a:moveTo>
                    <a:pt x="398" y="392"/>
                  </a:moveTo>
                  <a:lnTo>
                    <a:pt x="398" y="392"/>
                  </a:lnTo>
                  <a:cubicBezTo>
                    <a:pt x="1585" y="392"/>
                    <a:pt x="1585" y="392"/>
                    <a:pt x="1585" y="392"/>
                  </a:cubicBezTo>
                  <a:cubicBezTo>
                    <a:pt x="1585" y="1630"/>
                    <a:pt x="1585" y="1630"/>
                    <a:pt x="1585" y="1630"/>
                  </a:cubicBezTo>
                  <a:cubicBezTo>
                    <a:pt x="398" y="1630"/>
                    <a:pt x="398" y="1630"/>
                    <a:pt x="398" y="1630"/>
                  </a:cubicBezTo>
                  <a:cubicBezTo>
                    <a:pt x="398" y="392"/>
                    <a:pt x="398" y="392"/>
                    <a:pt x="398" y="39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33" name="Freeform 8"/>
            <p:cNvSpPr>
              <a:spLocks noChangeArrowheads="1"/>
            </p:cNvSpPr>
            <p:nvPr userDrawn="1"/>
          </p:nvSpPr>
          <p:spPr bwMode="auto">
            <a:xfrm>
              <a:off x="8405085" y="4727557"/>
              <a:ext cx="73601" cy="75070"/>
            </a:xfrm>
            <a:custGeom>
              <a:avLst/>
              <a:gdLst>
                <a:gd name="T0" fmla="*/ 1988 w 1989"/>
                <a:gd name="T1" fmla="*/ 398 h 2028"/>
                <a:gd name="T2" fmla="*/ 1988 w 1989"/>
                <a:gd name="T3" fmla="*/ 0 h 2028"/>
                <a:gd name="T4" fmla="*/ 0 w 1989"/>
                <a:gd name="T5" fmla="*/ 0 h 2028"/>
                <a:gd name="T6" fmla="*/ 0 w 1989"/>
                <a:gd name="T7" fmla="*/ 2027 h 2028"/>
                <a:gd name="T8" fmla="*/ 397 w 1989"/>
                <a:gd name="T9" fmla="*/ 2027 h 2028"/>
                <a:gd name="T10" fmla="*/ 397 w 1989"/>
                <a:gd name="T11" fmla="*/ 1215 h 2028"/>
                <a:gd name="T12" fmla="*/ 1590 w 1989"/>
                <a:gd name="T13" fmla="*/ 1215 h 2028"/>
                <a:gd name="T14" fmla="*/ 1590 w 1989"/>
                <a:gd name="T15" fmla="*/ 812 h 2028"/>
                <a:gd name="T16" fmla="*/ 397 w 1989"/>
                <a:gd name="T17" fmla="*/ 812 h 2028"/>
                <a:gd name="T18" fmla="*/ 397 w 1989"/>
                <a:gd name="T19" fmla="*/ 398 h 2028"/>
                <a:gd name="T20" fmla="*/ 1988 w 1989"/>
                <a:gd name="T21" fmla="*/ 398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89" h="2028">
                  <a:moveTo>
                    <a:pt x="1988" y="398"/>
                  </a:moveTo>
                  <a:lnTo>
                    <a:pt x="1988" y="0"/>
                  </a:lnTo>
                  <a:lnTo>
                    <a:pt x="0" y="0"/>
                  </a:lnTo>
                  <a:lnTo>
                    <a:pt x="0" y="2027"/>
                  </a:lnTo>
                  <a:lnTo>
                    <a:pt x="397" y="2027"/>
                  </a:lnTo>
                  <a:lnTo>
                    <a:pt x="397" y="1215"/>
                  </a:lnTo>
                  <a:lnTo>
                    <a:pt x="1590" y="1215"/>
                  </a:lnTo>
                  <a:lnTo>
                    <a:pt x="1590" y="812"/>
                  </a:lnTo>
                  <a:lnTo>
                    <a:pt x="397" y="812"/>
                  </a:lnTo>
                  <a:lnTo>
                    <a:pt x="397" y="398"/>
                  </a:lnTo>
                  <a:lnTo>
                    <a:pt x="1988" y="39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34" name="Freeform 9"/>
            <p:cNvSpPr>
              <a:spLocks noChangeArrowheads="1"/>
            </p:cNvSpPr>
            <p:nvPr userDrawn="1"/>
          </p:nvSpPr>
          <p:spPr bwMode="auto">
            <a:xfrm>
              <a:off x="8499086" y="4727557"/>
              <a:ext cx="73601" cy="75070"/>
            </a:xfrm>
            <a:custGeom>
              <a:avLst/>
              <a:gdLst>
                <a:gd name="T0" fmla="*/ 1988 w 1989"/>
                <a:gd name="T1" fmla="*/ 1823 h 2028"/>
                <a:gd name="T2" fmla="*/ 1988 w 1989"/>
                <a:gd name="T3" fmla="*/ 1823 h 2028"/>
                <a:gd name="T4" fmla="*/ 1988 w 1989"/>
                <a:gd name="T5" fmla="*/ 204 h 2028"/>
                <a:gd name="T6" fmla="*/ 1789 w 1989"/>
                <a:gd name="T7" fmla="*/ 0 h 2028"/>
                <a:gd name="T8" fmla="*/ 199 w 1989"/>
                <a:gd name="T9" fmla="*/ 0 h 2028"/>
                <a:gd name="T10" fmla="*/ 0 w 1989"/>
                <a:gd name="T11" fmla="*/ 204 h 2028"/>
                <a:gd name="T12" fmla="*/ 0 w 1989"/>
                <a:gd name="T13" fmla="*/ 1823 h 2028"/>
                <a:gd name="T14" fmla="*/ 199 w 1989"/>
                <a:gd name="T15" fmla="*/ 2027 h 2028"/>
                <a:gd name="T16" fmla="*/ 1789 w 1989"/>
                <a:gd name="T17" fmla="*/ 2027 h 2028"/>
                <a:gd name="T18" fmla="*/ 1988 w 1989"/>
                <a:gd name="T19" fmla="*/ 1823 h 2028"/>
                <a:gd name="T20" fmla="*/ 397 w 1989"/>
                <a:gd name="T21" fmla="*/ 398 h 2028"/>
                <a:gd name="T22" fmla="*/ 397 w 1989"/>
                <a:gd name="T23" fmla="*/ 398 h 2028"/>
                <a:gd name="T24" fmla="*/ 1590 w 1989"/>
                <a:gd name="T25" fmla="*/ 398 h 2028"/>
                <a:gd name="T26" fmla="*/ 1590 w 1989"/>
                <a:gd name="T27" fmla="*/ 1630 h 2028"/>
                <a:gd name="T28" fmla="*/ 397 w 1989"/>
                <a:gd name="T29" fmla="*/ 1630 h 2028"/>
                <a:gd name="T30" fmla="*/ 397 w 1989"/>
                <a:gd name="T31" fmla="*/ 398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89" h="2028">
                  <a:moveTo>
                    <a:pt x="1988" y="1823"/>
                  </a:moveTo>
                  <a:lnTo>
                    <a:pt x="1988" y="1823"/>
                  </a:lnTo>
                  <a:cubicBezTo>
                    <a:pt x="1988" y="204"/>
                    <a:pt x="1988" y="204"/>
                    <a:pt x="1988" y="204"/>
                  </a:cubicBezTo>
                  <a:cubicBezTo>
                    <a:pt x="1988" y="91"/>
                    <a:pt x="1902" y="0"/>
                    <a:pt x="178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85" y="0"/>
                    <a:pt x="0" y="91"/>
                    <a:pt x="0" y="204"/>
                  </a:cubicBezTo>
                  <a:cubicBezTo>
                    <a:pt x="0" y="1823"/>
                    <a:pt x="0" y="1823"/>
                    <a:pt x="0" y="1823"/>
                  </a:cubicBezTo>
                  <a:cubicBezTo>
                    <a:pt x="0" y="1937"/>
                    <a:pt x="85" y="2027"/>
                    <a:pt x="199" y="2027"/>
                  </a:cubicBezTo>
                  <a:cubicBezTo>
                    <a:pt x="1789" y="2027"/>
                    <a:pt x="1789" y="2027"/>
                    <a:pt x="1789" y="2027"/>
                  </a:cubicBezTo>
                  <a:cubicBezTo>
                    <a:pt x="1902" y="2027"/>
                    <a:pt x="1988" y="1937"/>
                    <a:pt x="1988" y="1823"/>
                  </a:cubicBezTo>
                  <a:close/>
                  <a:moveTo>
                    <a:pt x="397" y="398"/>
                  </a:moveTo>
                  <a:lnTo>
                    <a:pt x="397" y="398"/>
                  </a:lnTo>
                  <a:cubicBezTo>
                    <a:pt x="1590" y="398"/>
                    <a:pt x="1590" y="398"/>
                    <a:pt x="1590" y="398"/>
                  </a:cubicBezTo>
                  <a:cubicBezTo>
                    <a:pt x="1590" y="1630"/>
                    <a:pt x="1590" y="1630"/>
                    <a:pt x="1590" y="1630"/>
                  </a:cubicBezTo>
                  <a:cubicBezTo>
                    <a:pt x="397" y="1630"/>
                    <a:pt x="397" y="1630"/>
                    <a:pt x="397" y="1630"/>
                  </a:cubicBezTo>
                  <a:cubicBezTo>
                    <a:pt x="397" y="398"/>
                    <a:pt x="397" y="398"/>
                    <a:pt x="397" y="39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35" name="Freeform 10"/>
            <p:cNvSpPr>
              <a:spLocks noChangeArrowheads="1"/>
            </p:cNvSpPr>
            <p:nvPr userDrawn="1"/>
          </p:nvSpPr>
          <p:spPr bwMode="auto">
            <a:xfrm>
              <a:off x="8598962" y="4727557"/>
              <a:ext cx="73601" cy="75070"/>
            </a:xfrm>
            <a:custGeom>
              <a:avLst/>
              <a:gdLst>
                <a:gd name="T0" fmla="*/ 1988 w 1989"/>
                <a:gd name="T1" fmla="*/ 1823 h 2028"/>
                <a:gd name="T2" fmla="*/ 1988 w 1989"/>
                <a:gd name="T3" fmla="*/ 1823 h 2028"/>
                <a:gd name="T4" fmla="*/ 1988 w 1989"/>
                <a:gd name="T5" fmla="*/ 1374 h 2028"/>
                <a:gd name="T6" fmla="*/ 1590 w 1989"/>
                <a:gd name="T7" fmla="*/ 1374 h 2028"/>
                <a:gd name="T8" fmla="*/ 1590 w 1989"/>
                <a:gd name="T9" fmla="*/ 1630 h 2028"/>
                <a:gd name="T10" fmla="*/ 397 w 1989"/>
                <a:gd name="T11" fmla="*/ 1630 h 2028"/>
                <a:gd name="T12" fmla="*/ 397 w 1989"/>
                <a:gd name="T13" fmla="*/ 398 h 2028"/>
                <a:gd name="T14" fmla="*/ 1590 w 1989"/>
                <a:gd name="T15" fmla="*/ 398 h 2028"/>
                <a:gd name="T16" fmla="*/ 1590 w 1989"/>
                <a:gd name="T17" fmla="*/ 653 h 2028"/>
                <a:gd name="T18" fmla="*/ 1988 w 1989"/>
                <a:gd name="T19" fmla="*/ 659 h 2028"/>
                <a:gd name="T20" fmla="*/ 1988 w 1989"/>
                <a:gd name="T21" fmla="*/ 204 h 2028"/>
                <a:gd name="T22" fmla="*/ 1783 w 1989"/>
                <a:gd name="T23" fmla="*/ 0 h 2028"/>
                <a:gd name="T24" fmla="*/ 198 w 1989"/>
                <a:gd name="T25" fmla="*/ 0 h 2028"/>
                <a:gd name="T26" fmla="*/ 0 w 1989"/>
                <a:gd name="T27" fmla="*/ 204 h 2028"/>
                <a:gd name="T28" fmla="*/ 0 w 1989"/>
                <a:gd name="T29" fmla="*/ 1823 h 2028"/>
                <a:gd name="T30" fmla="*/ 198 w 1989"/>
                <a:gd name="T31" fmla="*/ 2027 h 2028"/>
                <a:gd name="T32" fmla="*/ 1783 w 1989"/>
                <a:gd name="T33" fmla="*/ 2027 h 2028"/>
                <a:gd name="T34" fmla="*/ 1988 w 1989"/>
                <a:gd name="T35" fmla="*/ 1823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89" h="2028">
                  <a:moveTo>
                    <a:pt x="1988" y="1823"/>
                  </a:moveTo>
                  <a:lnTo>
                    <a:pt x="1988" y="1823"/>
                  </a:lnTo>
                  <a:cubicBezTo>
                    <a:pt x="1988" y="1374"/>
                    <a:pt x="1988" y="1374"/>
                    <a:pt x="1988" y="1374"/>
                  </a:cubicBezTo>
                  <a:cubicBezTo>
                    <a:pt x="1590" y="1374"/>
                    <a:pt x="1590" y="1374"/>
                    <a:pt x="1590" y="1374"/>
                  </a:cubicBezTo>
                  <a:cubicBezTo>
                    <a:pt x="1590" y="1630"/>
                    <a:pt x="1590" y="1630"/>
                    <a:pt x="1590" y="1630"/>
                  </a:cubicBezTo>
                  <a:cubicBezTo>
                    <a:pt x="397" y="1630"/>
                    <a:pt x="397" y="1630"/>
                    <a:pt x="397" y="1630"/>
                  </a:cubicBezTo>
                  <a:cubicBezTo>
                    <a:pt x="397" y="398"/>
                    <a:pt x="397" y="398"/>
                    <a:pt x="397" y="398"/>
                  </a:cubicBezTo>
                  <a:cubicBezTo>
                    <a:pt x="1590" y="398"/>
                    <a:pt x="1590" y="398"/>
                    <a:pt x="1590" y="398"/>
                  </a:cubicBezTo>
                  <a:cubicBezTo>
                    <a:pt x="1590" y="653"/>
                    <a:pt x="1590" y="653"/>
                    <a:pt x="1590" y="653"/>
                  </a:cubicBezTo>
                  <a:cubicBezTo>
                    <a:pt x="1988" y="659"/>
                    <a:pt x="1988" y="659"/>
                    <a:pt x="1988" y="659"/>
                  </a:cubicBezTo>
                  <a:cubicBezTo>
                    <a:pt x="1988" y="204"/>
                    <a:pt x="1988" y="204"/>
                    <a:pt x="1988" y="204"/>
                  </a:cubicBezTo>
                  <a:cubicBezTo>
                    <a:pt x="1988" y="91"/>
                    <a:pt x="1897" y="0"/>
                    <a:pt x="1783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85" y="0"/>
                    <a:pt x="0" y="91"/>
                    <a:pt x="0" y="204"/>
                  </a:cubicBezTo>
                  <a:cubicBezTo>
                    <a:pt x="0" y="1823"/>
                    <a:pt x="0" y="1823"/>
                    <a:pt x="0" y="1823"/>
                  </a:cubicBezTo>
                  <a:cubicBezTo>
                    <a:pt x="0" y="1937"/>
                    <a:pt x="85" y="2027"/>
                    <a:pt x="198" y="2027"/>
                  </a:cubicBezTo>
                  <a:cubicBezTo>
                    <a:pt x="1783" y="2027"/>
                    <a:pt x="1783" y="2027"/>
                    <a:pt x="1783" y="2027"/>
                  </a:cubicBezTo>
                  <a:cubicBezTo>
                    <a:pt x="1897" y="2027"/>
                    <a:pt x="1988" y="1937"/>
                    <a:pt x="1988" y="182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36" name="Freeform 11"/>
            <p:cNvSpPr>
              <a:spLocks noChangeArrowheads="1"/>
            </p:cNvSpPr>
            <p:nvPr userDrawn="1"/>
          </p:nvSpPr>
          <p:spPr bwMode="auto">
            <a:xfrm>
              <a:off x="8698675" y="4727557"/>
              <a:ext cx="73438" cy="75070"/>
            </a:xfrm>
            <a:custGeom>
              <a:avLst/>
              <a:gdLst>
                <a:gd name="T0" fmla="*/ 1983 w 1984"/>
                <a:gd name="T1" fmla="*/ 1823 h 2028"/>
                <a:gd name="T2" fmla="*/ 1983 w 1984"/>
                <a:gd name="T3" fmla="*/ 1823 h 2028"/>
                <a:gd name="T4" fmla="*/ 1983 w 1984"/>
                <a:gd name="T5" fmla="*/ 0 h 2028"/>
                <a:gd name="T6" fmla="*/ 1591 w 1984"/>
                <a:gd name="T7" fmla="*/ 0 h 2028"/>
                <a:gd name="T8" fmla="*/ 1591 w 1984"/>
                <a:gd name="T9" fmla="*/ 1630 h 2028"/>
                <a:gd name="T10" fmla="*/ 398 w 1984"/>
                <a:gd name="T11" fmla="*/ 1630 h 2028"/>
                <a:gd name="T12" fmla="*/ 398 w 1984"/>
                <a:gd name="T13" fmla="*/ 0 h 2028"/>
                <a:gd name="T14" fmla="*/ 0 w 1984"/>
                <a:gd name="T15" fmla="*/ 0 h 2028"/>
                <a:gd name="T16" fmla="*/ 0 w 1984"/>
                <a:gd name="T17" fmla="*/ 1823 h 2028"/>
                <a:gd name="T18" fmla="*/ 199 w 1984"/>
                <a:gd name="T19" fmla="*/ 2027 h 2028"/>
                <a:gd name="T20" fmla="*/ 1784 w 1984"/>
                <a:gd name="T21" fmla="*/ 2027 h 2028"/>
                <a:gd name="T22" fmla="*/ 1983 w 1984"/>
                <a:gd name="T23" fmla="*/ 1823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84" h="2028">
                  <a:moveTo>
                    <a:pt x="1983" y="1823"/>
                  </a:moveTo>
                  <a:lnTo>
                    <a:pt x="1983" y="1823"/>
                  </a:lnTo>
                  <a:cubicBezTo>
                    <a:pt x="1983" y="0"/>
                    <a:pt x="1983" y="0"/>
                    <a:pt x="1983" y="0"/>
                  </a:cubicBezTo>
                  <a:cubicBezTo>
                    <a:pt x="1591" y="0"/>
                    <a:pt x="1591" y="0"/>
                    <a:pt x="1591" y="0"/>
                  </a:cubicBezTo>
                  <a:cubicBezTo>
                    <a:pt x="1591" y="1630"/>
                    <a:pt x="1591" y="1630"/>
                    <a:pt x="1591" y="1630"/>
                  </a:cubicBezTo>
                  <a:cubicBezTo>
                    <a:pt x="398" y="1630"/>
                    <a:pt x="398" y="1630"/>
                    <a:pt x="398" y="163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23"/>
                    <a:pt x="0" y="1823"/>
                    <a:pt x="0" y="1823"/>
                  </a:cubicBezTo>
                  <a:cubicBezTo>
                    <a:pt x="0" y="1937"/>
                    <a:pt x="86" y="2027"/>
                    <a:pt x="199" y="2027"/>
                  </a:cubicBezTo>
                  <a:cubicBezTo>
                    <a:pt x="1784" y="2027"/>
                    <a:pt x="1784" y="2027"/>
                    <a:pt x="1784" y="2027"/>
                  </a:cubicBezTo>
                  <a:cubicBezTo>
                    <a:pt x="1898" y="2027"/>
                    <a:pt x="1983" y="1937"/>
                    <a:pt x="1983" y="182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37" name="Freeform 12"/>
            <p:cNvSpPr>
              <a:spLocks noChangeArrowheads="1"/>
            </p:cNvSpPr>
            <p:nvPr userDrawn="1"/>
          </p:nvSpPr>
          <p:spPr bwMode="auto">
            <a:xfrm>
              <a:off x="8798551" y="4727557"/>
              <a:ext cx="73438" cy="75070"/>
            </a:xfrm>
            <a:custGeom>
              <a:avLst/>
              <a:gdLst>
                <a:gd name="T0" fmla="*/ 1983 w 1984"/>
                <a:gd name="T1" fmla="*/ 1823 h 2028"/>
                <a:gd name="T2" fmla="*/ 1983 w 1984"/>
                <a:gd name="T3" fmla="*/ 1823 h 2028"/>
                <a:gd name="T4" fmla="*/ 1983 w 1984"/>
                <a:gd name="T5" fmla="*/ 1017 h 2028"/>
                <a:gd name="T6" fmla="*/ 1784 w 1984"/>
                <a:gd name="T7" fmla="*/ 812 h 2028"/>
                <a:gd name="T8" fmla="*/ 398 w 1984"/>
                <a:gd name="T9" fmla="*/ 812 h 2028"/>
                <a:gd name="T10" fmla="*/ 398 w 1984"/>
                <a:gd name="T11" fmla="*/ 398 h 2028"/>
                <a:gd name="T12" fmla="*/ 1585 w 1984"/>
                <a:gd name="T13" fmla="*/ 398 h 2028"/>
                <a:gd name="T14" fmla="*/ 1585 w 1984"/>
                <a:gd name="T15" fmla="*/ 613 h 2028"/>
                <a:gd name="T16" fmla="*/ 1983 w 1984"/>
                <a:gd name="T17" fmla="*/ 613 h 2028"/>
                <a:gd name="T18" fmla="*/ 1983 w 1984"/>
                <a:gd name="T19" fmla="*/ 204 h 2028"/>
                <a:gd name="T20" fmla="*/ 1784 w 1984"/>
                <a:gd name="T21" fmla="*/ 0 h 2028"/>
                <a:gd name="T22" fmla="*/ 194 w 1984"/>
                <a:gd name="T23" fmla="*/ 0 h 2028"/>
                <a:gd name="T24" fmla="*/ 0 w 1984"/>
                <a:gd name="T25" fmla="*/ 204 h 2028"/>
                <a:gd name="T26" fmla="*/ 0 w 1984"/>
                <a:gd name="T27" fmla="*/ 1011 h 2028"/>
                <a:gd name="T28" fmla="*/ 194 w 1984"/>
                <a:gd name="T29" fmla="*/ 1215 h 2028"/>
                <a:gd name="T30" fmla="*/ 1585 w 1984"/>
                <a:gd name="T31" fmla="*/ 1215 h 2028"/>
                <a:gd name="T32" fmla="*/ 1585 w 1984"/>
                <a:gd name="T33" fmla="*/ 1630 h 2028"/>
                <a:gd name="T34" fmla="*/ 398 w 1984"/>
                <a:gd name="T35" fmla="*/ 1630 h 2028"/>
                <a:gd name="T36" fmla="*/ 398 w 1984"/>
                <a:gd name="T37" fmla="*/ 1420 h 2028"/>
                <a:gd name="T38" fmla="*/ 0 w 1984"/>
                <a:gd name="T39" fmla="*/ 1420 h 2028"/>
                <a:gd name="T40" fmla="*/ 0 w 1984"/>
                <a:gd name="T41" fmla="*/ 1823 h 2028"/>
                <a:gd name="T42" fmla="*/ 194 w 1984"/>
                <a:gd name="T43" fmla="*/ 2027 h 2028"/>
                <a:gd name="T44" fmla="*/ 1784 w 1984"/>
                <a:gd name="T45" fmla="*/ 2027 h 2028"/>
                <a:gd name="T46" fmla="*/ 1983 w 1984"/>
                <a:gd name="T47" fmla="*/ 1823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4" h="2028">
                  <a:moveTo>
                    <a:pt x="1983" y="1823"/>
                  </a:moveTo>
                  <a:lnTo>
                    <a:pt x="1983" y="1823"/>
                  </a:lnTo>
                  <a:cubicBezTo>
                    <a:pt x="1983" y="1017"/>
                    <a:pt x="1983" y="1017"/>
                    <a:pt x="1983" y="1017"/>
                  </a:cubicBezTo>
                  <a:cubicBezTo>
                    <a:pt x="1983" y="909"/>
                    <a:pt x="1898" y="812"/>
                    <a:pt x="1784" y="812"/>
                  </a:cubicBezTo>
                  <a:cubicBezTo>
                    <a:pt x="398" y="812"/>
                    <a:pt x="398" y="812"/>
                    <a:pt x="398" y="812"/>
                  </a:cubicBezTo>
                  <a:cubicBezTo>
                    <a:pt x="398" y="398"/>
                    <a:pt x="398" y="398"/>
                    <a:pt x="398" y="398"/>
                  </a:cubicBezTo>
                  <a:cubicBezTo>
                    <a:pt x="1585" y="398"/>
                    <a:pt x="1585" y="398"/>
                    <a:pt x="1585" y="398"/>
                  </a:cubicBezTo>
                  <a:cubicBezTo>
                    <a:pt x="1585" y="613"/>
                    <a:pt x="1585" y="613"/>
                    <a:pt x="1585" y="613"/>
                  </a:cubicBezTo>
                  <a:cubicBezTo>
                    <a:pt x="1983" y="613"/>
                    <a:pt x="1983" y="613"/>
                    <a:pt x="1983" y="613"/>
                  </a:cubicBezTo>
                  <a:cubicBezTo>
                    <a:pt x="1983" y="204"/>
                    <a:pt x="1983" y="204"/>
                    <a:pt x="1983" y="204"/>
                  </a:cubicBezTo>
                  <a:cubicBezTo>
                    <a:pt x="1983" y="91"/>
                    <a:pt x="1898" y="0"/>
                    <a:pt x="1784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86" y="0"/>
                    <a:pt x="0" y="91"/>
                    <a:pt x="0" y="204"/>
                  </a:cubicBezTo>
                  <a:cubicBezTo>
                    <a:pt x="0" y="1011"/>
                    <a:pt x="0" y="1011"/>
                    <a:pt x="0" y="1011"/>
                  </a:cubicBezTo>
                  <a:cubicBezTo>
                    <a:pt x="0" y="1124"/>
                    <a:pt x="86" y="1215"/>
                    <a:pt x="194" y="1215"/>
                  </a:cubicBezTo>
                  <a:cubicBezTo>
                    <a:pt x="1585" y="1215"/>
                    <a:pt x="1585" y="1215"/>
                    <a:pt x="1585" y="1215"/>
                  </a:cubicBezTo>
                  <a:cubicBezTo>
                    <a:pt x="1585" y="1630"/>
                    <a:pt x="1585" y="1630"/>
                    <a:pt x="1585" y="1630"/>
                  </a:cubicBezTo>
                  <a:cubicBezTo>
                    <a:pt x="398" y="1630"/>
                    <a:pt x="398" y="1630"/>
                    <a:pt x="398" y="1630"/>
                  </a:cubicBezTo>
                  <a:cubicBezTo>
                    <a:pt x="398" y="1420"/>
                    <a:pt x="398" y="1420"/>
                    <a:pt x="398" y="1420"/>
                  </a:cubicBezTo>
                  <a:cubicBezTo>
                    <a:pt x="0" y="1420"/>
                    <a:pt x="0" y="1420"/>
                    <a:pt x="0" y="1420"/>
                  </a:cubicBezTo>
                  <a:cubicBezTo>
                    <a:pt x="0" y="1823"/>
                    <a:pt x="0" y="1823"/>
                    <a:pt x="0" y="1823"/>
                  </a:cubicBezTo>
                  <a:cubicBezTo>
                    <a:pt x="0" y="1937"/>
                    <a:pt x="86" y="2027"/>
                    <a:pt x="194" y="2027"/>
                  </a:cubicBezTo>
                  <a:cubicBezTo>
                    <a:pt x="1784" y="2027"/>
                    <a:pt x="1784" y="2027"/>
                    <a:pt x="1784" y="2027"/>
                  </a:cubicBezTo>
                  <a:cubicBezTo>
                    <a:pt x="1898" y="2027"/>
                    <a:pt x="1983" y="1937"/>
                    <a:pt x="1983" y="182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  <p:sp>
          <p:nvSpPr>
            <p:cNvPr id="38" name="Freeform 13"/>
            <p:cNvSpPr>
              <a:spLocks noChangeArrowheads="1"/>
            </p:cNvSpPr>
            <p:nvPr userDrawn="1"/>
          </p:nvSpPr>
          <p:spPr bwMode="auto">
            <a:xfrm>
              <a:off x="8887983" y="4629966"/>
              <a:ext cx="27417" cy="27417"/>
            </a:xfrm>
            <a:custGeom>
              <a:avLst/>
              <a:gdLst>
                <a:gd name="T0" fmla="*/ 370 w 740"/>
                <a:gd name="T1" fmla="*/ 738 h 739"/>
                <a:gd name="T2" fmla="*/ 370 w 740"/>
                <a:gd name="T3" fmla="*/ 738 h 739"/>
                <a:gd name="T4" fmla="*/ 0 w 740"/>
                <a:gd name="T5" fmla="*/ 369 h 739"/>
                <a:gd name="T6" fmla="*/ 370 w 740"/>
                <a:gd name="T7" fmla="*/ 0 h 739"/>
                <a:gd name="T8" fmla="*/ 739 w 740"/>
                <a:gd name="T9" fmla="*/ 363 h 739"/>
                <a:gd name="T10" fmla="*/ 370 w 740"/>
                <a:gd name="T11" fmla="*/ 738 h 739"/>
                <a:gd name="T12" fmla="*/ 370 w 740"/>
                <a:gd name="T13" fmla="*/ 34 h 739"/>
                <a:gd name="T14" fmla="*/ 370 w 740"/>
                <a:gd name="T15" fmla="*/ 34 h 739"/>
                <a:gd name="T16" fmla="*/ 35 w 740"/>
                <a:gd name="T17" fmla="*/ 369 h 739"/>
                <a:gd name="T18" fmla="*/ 370 w 740"/>
                <a:gd name="T19" fmla="*/ 704 h 739"/>
                <a:gd name="T20" fmla="*/ 705 w 740"/>
                <a:gd name="T21" fmla="*/ 369 h 739"/>
                <a:gd name="T22" fmla="*/ 370 w 740"/>
                <a:gd name="T23" fmla="*/ 34 h 739"/>
                <a:gd name="T24" fmla="*/ 461 w 740"/>
                <a:gd name="T25" fmla="*/ 602 h 739"/>
                <a:gd name="T26" fmla="*/ 461 w 740"/>
                <a:gd name="T27" fmla="*/ 602 h 739"/>
                <a:gd name="T28" fmla="*/ 364 w 740"/>
                <a:gd name="T29" fmla="*/ 397 h 739"/>
                <a:gd name="T30" fmla="*/ 290 w 740"/>
                <a:gd name="T31" fmla="*/ 397 h 739"/>
                <a:gd name="T32" fmla="*/ 290 w 740"/>
                <a:gd name="T33" fmla="*/ 602 h 739"/>
                <a:gd name="T34" fmla="*/ 233 w 740"/>
                <a:gd name="T35" fmla="*/ 602 h 739"/>
                <a:gd name="T36" fmla="*/ 233 w 740"/>
                <a:gd name="T37" fmla="*/ 136 h 739"/>
                <a:gd name="T38" fmla="*/ 370 w 740"/>
                <a:gd name="T39" fmla="*/ 136 h 739"/>
                <a:gd name="T40" fmla="*/ 517 w 740"/>
                <a:gd name="T41" fmla="*/ 267 h 739"/>
                <a:gd name="T42" fmla="*/ 426 w 740"/>
                <a:gd name="T43" fmla="*/ 392 h 739"/>
                <a:gd name="T44" fmla="*/ 523 w 740"/>
                <a:gd name="T45" fmla="*/ 602 h 739"/>
                <a:gd name="T46" fmla="*/ 461 w 740"/>
                <a:gd name="T47" fmla="*/ 602 h 739"/>
                <a:gd name="T48" fmla="*/ 290 w 740"/>
                <a:gd name="T49" fmla="*/ 346 h 739"/>
                <a:gd name="T50" fmla="*/ 290 w 740"/>
                <a:gd name="T51" fmla="*/ 346 h 739"/>
                <a:gd name="T52" fmla="*/ 370 w 740"/>
                <a:gd name="T53" fmla="*/ 346 h 739"/>
                <a:gd name="T54" fmla="*/ 461 w 740"/>
                <a:gd name="T55" fmla="*/ 267 h 739"/>
                <a:gd name="T56" fmla="*/ 364 w 740"/>
                <a:gd name="T57" fmla="*/ 187 h 739"/>
                <a:gd name="T58" fmla="*/ 290 w 740"/>
                <a:gd name="T59" fmla="*/ 187 h 739"/>
                <a:gd name="T60" fmla="*/ 290 w 740"/>
                <a:gd name="T61" fmla="*/ 346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40" h="739">
                  <a:moveTo>
                    <a:pt x="370" y="738"/>
                  </a:moveTo>
                  <a:lnTo>
                    <a:pt x="370" y="738"/>
                  </a:lnTo>
                  <a:cubicBezTo>
                    <a:pt x="165" y="738"/>
                    <a:pt x="0" y="573"/>
                    <a:pt x="0" y="369"/>
                  </a:cubicBezTo>
                  <a:cubicBezTo>
                    <a:pt x="0" y="159"/>
                    <a:pt x="165" y="0"/>
                    <a:pt x="370" y="0"/>
                  </a:cubicBezTo>
                  <a:cubicBezTo>
                    <a:pt x="574" y="0"/>
                    <a:pt x="739" y="164"/>
                    <a:pt x="739" y="363"/>
                  </a:cubicBezTo>
                  <a:cubicBezTo>
                    <a:pt x="739" y="573"/>
                    <a:pt x="574" y="738"/>
                    <a:pt x="370" y="738"/>
                  </a:cubicBezTo>
                  <a:close/>
                  <a:moveTo>
                    <a:pt x="370" y="34"/>
                  </a:moveTo>
                  <a:lnTo>
                    <a:pt x="370" y="34"/>
                  </a:lnTo>
                  <a:cubicBezTo>
                    <a:pt x="182" y="34"/>
                    <a:pt x="35" y="181"/>
                    <a:pt x="35" y="369"/>
                  </a:cubicBezTo>
                  <a:cubicBezTo>
                    <a:pt x="35" y="556"/>
                    <a:pt x="182" y="704"/>
                    <a:pt x="370" y="704"/>
                  </a:cubicBezTo>
                  <a:cubicBezTo>
                    <a:pt x="557" y="704"/>
                    <a:pt x="705" y="556"/>
                    <a:pt x="705" y="369"/>
                  </a:cubicBezTo>
                  <a:cubicBezTo>
                    <a:pt x="705" y="181"/>
                    <a:pt x="557" y="34"/>
                    <a:pt x="370" y="34"/>
                  </a:cubicBezTo>
                  <a:close/>
                  <a:moveTo>
                    <a:pt x="461" y="602"/>
                  </a:moveTo>
                  <a:lnTo>
                    <a:pt x="461" y="602"/>
                  </a:lnTo>
                  <a:cubicBezTo>
                    <a:pt x="364" y="397"/>
                    <a:pt x="364" y="397"/>
                    <a:pt x="364" y="397"/>
                  </a:cubicBezTo>
                  <a:cubicBezTo>
                    <a:pt x="290" y="397"/>
                    <a:pt x="290" y="397"/>
                    <a:pt x="290" y="397"/>
                  </a:cubicBezTo>
                  <a:cubicBezTo>
                    <a:pt x="290" y="602"/>
                    <a:pt x="290" y="602"/>
                    <a:pt x="290" y="602"/>
                  </a:cubicBezTo>
                  <a:cubicBezTo>
                    <a:pt x="233" y="602"/>
                    <a:pt x="233" y="602"/>
                    <a:pt x="233" y="602"/>
                  </a:cubicBezTo>
                  <a:cubicBezTo>
                    <a:pt x="233" y="136"/>
                    <a:pt x="233" y="136"/>
                    <a:pt x="233" y="136"/>
                  </a:cubicBezTo>
                  <a:cubicBezTo>
                    <a:pt x="370" y="136"/>
                    <a:pt x="370" y="136"/>
                    <a:pt x="370" y="136"/>
                  </a:cubicBezTo>
                  <a:cubicBezTo>
                    <a:pt x="472" y="136"/>
                    <a:pt x="517" y="181"/>
                    <a:pt x="517" y="267"/>
                  </a:cubicBezTo>
                  <a:cubicBezTo>
                    <a:pt x="517" y="335"/>
                    <a:pt x="483" y="380"/>
                    <a:pt x="426" y="392"/>
                  </a:cubicBezTo>
                  <a:cubicBezTo>
                    <a:pt x="523" y="602"/>
                    <a:pt x="523" y="602"/>
                    <a:pt x="523" y="602"/>
                  </a:cubicBezTo>
                  <a:lnTo>
                    <a:pt x="461" y="602"/>
                  </a:lnTo>
                  <a:close/>
                  <a:moveTo>
                    <a:pt x="290" y="346"/>
                  </a:moveTo>
                  <a:lnTo>
                    <a:pt x="290" y="346"/>
                  </a:lnTo>
                  <a:cubicBezTo>
                    <a:pt x="370" y="346"/>
                    <a:pt x="370" y="346"/>
                    <a:pt x="370" y="346"/>
                  </a:cubicBezTo>
                  <a:cubicBezTo>
                    <a:pt x="438" y="346"/>
                    <a:pt x="461" y="323"/>
                    <a:pt x="461" y="267"/>
                  </a:cubicBezTo>
                  <a:cubicBezTo>
                    <a:pt x="461" y="204"/>
                    <a:pt x="438" y="187"/>
                    <a:pt x="364" y="187"/>
                  </a:cubicBezTo>
                  <a:cubicBezTo>
                    <a:pt x="290" y="187"/>
                    <a:pt x="290" y="187"/>
                    <a:pt x="290" y="187"/>
                  </a:cubicBezTo>
                  <a:lnTo>
                    <a:pt x="290" y="346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212E3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37333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asic Conten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Picture 4" descr="Picture 4"/>
          <p:cNvPicPr>
            <a:picLocks noChangeAspect="1"/>
          </p:cNvPicPr>
          <p:nvPr/>
        </p:nvPicPr>
        <p:blipFill>
          <a:blip r:embed="rId2">
            <a:alphaModFix amt="28000"/>
            <a:extLst/>
          </a:blip>
          <a:srcRect r="224" b="416"/>
          <a:stretch>
            <a:fillRect/>
          </a:stretch>
        </p:blipFill>
        <p:spPr>
          <a:xfrm rot="10800000">
            <a:off x="-25400" y="-1"/>
            <a:ext cx="12217401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492" name="Rectangle 5"/>
          <p:cNvSpPr/>
          <p:nvPr/>
        </p:nvSpPr>
        <p:spPr>
          <a:xfrm>
            <a:off x="-25400" y="-2"/>
            <a:ext cx="12217400" cy="6858001"/>
          </a:xfrm>
          <a:prstGeom prst="rect">
            <a:avLst/>
          </a:prstGeom>
          <a:gradFill>
            <a:gsLst>
              <a:gs pos="42000">
                <a:srgbClr val="FFFFFF">
                  <a:alpha val="98000"/>
                </a:srgbClr>
              </a:gs>
              <a:gs pos="84000">
                <a:srgbClr val="FFFFFF">
                  <a:alpha val="43000"/>
                </a:srgbClr>
              </a:gs>
            </a:gsLst>
            <a:lin ang="263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3" name="Title Text"/>
          <p:cNvSpPr txBox="1">
            <a:spLocks noGrp="1"/>
          </p:cNvSpPr>
          <p:nvPr>
            <p:ph type="title"/>
          </p:nvPr>
        </p:nvSpPr>
        <p:spPr>
          <a:xfrm>
            <a:off x="946785" y="429272"/>
            <a:ext cx="10311766" cy="9746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4" name="Body Level One…"/>
          <p:cNvSpPr txBox="1">
            <a:spLocks noGrp="1"/>
          </p:cNvSpPr>
          <p:nvPr>
            <p:ph type="body" idx="1"/>
          </p:nvPr>
        </p:nvSpPr>
        <p:spPr>
          <a:xfrm>
            <a:off x="946785" y="1825625"/>
            <a:ext cx="10311766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632" y="6406532"/>
            <a:ext cx="245750" cy="2565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509" name="Group 6"/>
          <p:cNvGrpSpPr/>
          <p:nvPr/>
        </p:nvGrpSpPr>
        <p:grpSpPr>
          <a:xfrm>
            <a:off x="11311010" y="6527385"/>
            <a:ext cx="740367" cy="179272"/>
            <a:chOff x="0" y="0"/>
            <a:chExt cx="740366" cy="179271"/>
          </a:xfrm>
        </p:grpSpPr>
        <p:sp>
          <p:nvSpPr>
            <p:cNvPr id="496" name="Freeform 5"/>
            <p:cNvSpPr/>
            <p:nvPr/>
          </p:nvSpPr>
          <p:spPr>
            <a:xfrm>
              <a:off x="-1" y="37251"/>
              <a:ext cx="142021" cy="142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5311" y="0"/>
                  </a:lnTo>
                  <a:lnTo>
                    <a:pt x="5311" y="16289"/>
                  </a:lnTo>
                  <a:lnTo>
                    <a:pt x="21600" y="16289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97" name="Freeform 6"/>
            <p:cNvSpPr/>
            <p:nvPr/>
          </p:nvSpPr>
          <p:spPr>
            <a:xfrm>
              <a:off x="34922" y="4656"/>
              <a:ext cx="142021" cy="139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040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6289" y="21600"/>
                  </a:lnTo>
                  <a:lnTo>
                    <a:pt x="16289" y="5040"/>
                  </a:lnTo>
                  <a:lnTo>
                    <a:pt x="0" y="504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98" name="Freeform 7"/>
            <p:cNvSpPr/>
            <p:nvPr/>
          </p:nvSpPr>
          <p:spPr>
            <a:xfrm>
              <a:off x="216522" y="4656"/>
              <a:ext cx="81487" cy="74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17897" y="0"/>
                  </a:lnTo>
                  <a:lnTo>
                    <a:pt x="11109" y="10800"/>
                  </a:lnTo>
                  <a:lnTo>
                    <a:pt x="432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320" y="21600"/>
                  </a:lnTo>
                  <a:lnTo>
                    <a:pt x="4320" y="7425"/>
                  </a:lnTo>
                  <a:lnTo>
                    <a:pt x="9874" y="16200"/>
                  </a:lnTo>
                  <a:lnTo>
                    <a:pt x="12343" y="16200"/>
                  </a:lnTo>
                  <a:lnTo>
                    <a:pt x="17897" y="7425"/>
                  </a:lnTo>
                  <a:lnTo>
                    <a:pt x="17897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99" name="Freeform 8"/>
            <p:cNvSpPr/>
            <p:nvPr/>
          </p:nvSpPr>
          <p:spPr>
            <a:xfrm>
              <a:off x="337588" y="4656"/>
              <a:ext cx="13970" cy="74503"/>
            </a:xfrm>
            <a:prstGeom prst="rect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00" name="Freeform 9"/>
            <p:cNvSpPr/>
            <p:nvPr/>
          </p:nvSpPr>
          <p:spPr>
            <a:xfrm>
              <a:off x="391136" y="4656"/>
              <a:ext cx="72175" cy="74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575"/>
                  </a:moveTo>
                  <a:lnTo>
                    <a:pt x="21600" y="14850"/>
                  </a:lnTo>
                  <a:lnTo>
                    <a:pt x="17419" y="14850"/>
                  </a:lnTo>
                  <a:lnTo>
                    <a:pt x="17419" y="17550"/>
                  </a:lnTo>
                  <a:lnTo>
                    <a:pt x="4181" y="17550"/>
                  </a:lnTo>
                  <a:lnTo>
                    <a:pt x="4181" y="4050"/>
                  </a:lnTo>
                  <a:lnTo>
                    <a:pt x="17419" y="4050"/>
                  </a:lnTo>
                  <a:lnTo>
                    <a:pt x="17419" y="6075"/>
                  </a:lnTo>
                  <a:lnTo>
                    <a:pt x="21600" y="675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0925"/>
                  </a:lnTo>
                  <a:lnTo>
                    <a:pt x="2090" y="21600"/>
                  </a:lnTo>
                  <a:lnTo>
                    <a:pt x="19510" y="21600"/>
                  </a:lnTo>
                  <a:lnTo>
                    <a:pt x="21600" y="20925"/>
                  </a:lnTo>
                  <a:lnTo>
                    <a:pt x="21600" y="19575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01" name="Freeform 10"/>
            <p:cNvSpPr/>
            <p:nvPr/>
          </p:nvSpPr>
          <p:spPr>
            <a:xfrm>
              <a:off x="502890" y="4656"/>
              <a:ext cx="74503" cy="74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4850" y="12825"/>
                  </a:lnTo>
                  <a:lnTo>
                    <a:pt x="19575" y="12825"/>
                  </a:lnTo>
                  <a:lnTo>
                    <a:pt x="20925" y="12150"/>
                  </a:lnTo>
                  <a:lnTo>
                    <a:pt x="21600" y="10800"/>
                  </a:lnTo>
                  <a:lnTo>
                    <a:pt x="21600" y="2025"/>
                  </a:lnTo>
                  <a:lnTo>
                    <a:pt x="20925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050" y="21600"/>
                  </a:lnTo>
                  <a:lnTo>
                    <a:pt x="4050" y="12825"/>
                  </a:lnTo>
                  <a:lnTo>
                    <a:pt x="9450" y="12825"/>
                  </a:lnTo>
                  <a:lnTo>
                    <a:pt x="16200" y="21600"/>
                  </a:lnTo>
                  <a:lnTo>
                    <a:pt x="21600" y="21600"/>
                  </a:lnTo>
                  <a:close/>
                  <a:moveTo>
                    <a:pt x="4050" y="4050"/>
                  </a:moveTo>
                  <a:lnTo>
                    <a:pt x="16875" y="4050"/>
                  </a:lnTo>
                  <a:lnTo>
                    <a:pt x="16875" y="8775"/>
                  </a:lnTo>
                  <a:lnTo>
                    <a:pt x="4050" y="8775"/>
                  </a:lnTo>
                  <a:lnTo>
                    <a:pt x="4050" y="405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02" name="Freeform 11"/>
            <p:cNvSpPr/>
            <p:nvPr/>
          </p:nvSpPr>
          <p:spPr>
            <a:xfrm>
              <a:off x="614643" y="4656"/>
              <a:ext cx="74503" cy="74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575"/>
                  </a:moveTo>
                  <a:lnTo>
                    <a:pt x="21600" y="2025"/>
                  </a:lnTo>
                  <a:lnTo>
                    <a:pt x="20925" y="0"/>
                  </a:lnTo>
                  <a:lnTo>
                    <a:pt x="675" y="0"/>
                  </a:lnTo>
                  <a:lnTo>
                    <a:pt x="0" y="2025"/>
                  </a:lnTo>
                  <a:lnTo>
                    <a:pt x="0" y="19575"/>
                  </a:lnTo>
                  <a:lnTo>
                    <a:pt x="675" y="20925"/>
                  </a:lnTo>
                  <a:lnTo>
                    <a:pt x="2025" y="21600"/>
                  </a:lnTo>
                  <a:lnTo>
                    <a:pt x="19575" y="21600"/>
                  </a:lnTo>
                  <a:lnTo>
                    <a:pt x="20925" y="20925"/>
                  </a:lnTo>
                  <a:lnTo>
                    <a:pt x="21600" y="19575"/>
                  </a:lnTo>
                  <a:close/>
                  <a:moveTo>
                    <a:pt x="4050" y="4050"/>
                  </a:moveTo>
                  <a:lnTo>
                    <a:pt x="17550" y="4050"/>
                  </a:lnTo>
                  <a:lnTo>
                    <a:pt x="17550" y="17550"/>
                  </a:lnTo>
                  <a:lnTo>
                    <a:pt x="4050" y="17550"/>
                  </a:lnTo>
                  <a:lnTo>
                    <a:pt x="4050" y="405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03" name="Freeform 12"/>
            <p:cNvSpPr/>
            <p:nvPr/>
          </p:nvSpPr>
          <p:spPr>
            <a:xfrm>
              <a:off x="216522" y="102440"/>
              <a:ext cx="74503" cy="76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582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725" y="21600"/>
                  </a:lnTo>
                  <a:lnTo>
                    <a:pt x="4725" y="13091"/>
                  </a:lnTo>
                  <a:lnTo>
                    <a:pt x="17550" y="13091"/>
                  </a:lnTo>
                  <a:lnTo>
                    <a:pt x="17550" y="8509"/>
                  </a:lnTo>
                  <a:lnTo>
                    <a:pt x="4725" y="8509"/>
                  </a:lnTo>
                  <a:lnTo>
                    <a:pt x="4725" y="4582"/>
                  </a:lnTo>
                  <a:lnTo>
                    <a:pt x="21600" y="4582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04" name="Freeform 13"/>
            <p:cNvSpPr/>
            <p:nvPr/>
          </p:nvSpPr>
          <p:spPr>
            <a:xfrm>
              <a:off x="311978" y="102440"/>
              <a:ext cx="74503" cy="76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636"/>
                  </a:moveTo>
                  <a:lnTo>
                    <a:pt x="21600" y="2618"/>
                  </a:lnTo>
                  <a:lnTo>
                    <a:pt x="20925" y="655"/>
                  </a:lnTo>
                  <a:lnTo>
                    <a:pt x="19575" y="0"/>
                  </a:lnTo>
                  <a:lnTo>
                    <a:pt x="2025" y="0"/>
                  </a:lnTo>
                  <a:lnTo>
                    <a:pt x="675" y="655"/>
                  </a:lnTo>
                  <a:lnTo>
                    <a:pt x="0" y="2618"/>
                  </a:lnTo>
                  <a:lnTo>
                    <a:pt x="0" y="19636"/>
                  </a:lnTo>
                  <a:lnTo>
                    <a:pt x="675" y="20945"/>
                  </a:lnTo>
                  <a:lnTo>
                    <a:pt x="2025" y="21600"/>
                  </a:lnTo>
                  <a:lnTo>
                    <a:pt x="19575" y="21600"/>
                  </a:lnTo>
                  <a:lnTo>
                    <a:pt x="20925" y="20945"/>
                  </a:lnTo>
                  <a:lnTo>
                    <a:pt x="21600" y="19636"/>
                  </a:lnTo>
                  <a:close/>
                  <a:moveTo>
                    <a:pt x="4050" y="4582"/>
                  </a:moveTo>
                  <a:lnTo>
                    <a:pt x="17550" y="4582"/>
                  </a:lnTo>
                  <a:lnTo>
                    <a:pt x="17550" y="17018"/>
                  </a:lnTo>
                  <a:lnTo>
                    <a:pt x="4050" y="17018"/>
                  </a:lnTo>
                  <a:lnTo>
                    <a:pt x="4050" y="4582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05" name="Freeform 14"/>
            <p:cNvSpPr/>
            <p:nvPr/>
          </p:nvSpPr>
          <p:spPr>
            <a:xfrm>
              <a:off x="412090" y="102440"/>
              <a:ext cx="74503" cy="76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636"/>
                  </a:moveTo>
                  <a:lnTo>
                    <a:pt x="21600" y="14400"/>
                  </a:lnTo>
                  <a:lnTo>
                    <a:pt x="17550" y="15055"/>
                  </a:lnTo>
                  <a:lnTo>
                    <a:pt x="17550" y="17018"/>
                  </a:lnTo>
                  <a:lnTo>
                    <a:pt x="4725" y="17018"/>
                  </a:lnTo>
                  <a:lnTo>
                    <a:pt x="4725" y="4582"/>
                  </a:lnTo>
                  <a:lnTo>
                    <a:pt x="17550" y="4582"/>
                  </a:lnTo>
                  <a:lnTo>
                    <a:pt x="17550" y="6545"/>
                  </a:lnTo>
                  <a:lnTo>
                    <a:pt x="21600" y="7200"/>
                  </a:lnTo>
                  <a:lnTo>
                    <a:pt x="21600" y="2618"/>
                  </a:lnTo>
                  <a:lnTo>
                    <a:pt x="20925" y="655"/>
                  </a:lnTo>
                  <a:lnTo>
                    <a:pt x="19575" y="0"/>
                  </a:lnTo>
                  <a:lnTo>
                    <a:pt x="2700" y="0"/>
                  </a:lnTo>
                  <a:lnTo>
                    <a:pt x="675" y="655"/>
                  </a:lnTo>
                  <a:lnTo>
                    <a:pt x="0" y="2618"/>
                  </a:lnTo>
                  <a:lnTo>
                    <a:pt x="0" y="19636"/>
                  </a:lnTo>
                  <a:lnTo>
                    <a:pt x="675" y="20945"/>
                  </a:lnTo>
                  <a:lnTo>
                    <a:pt x="2700" y="21600"/>
                  </a:lnTo>
                  <a:lnTo>
                    <a:pt x="19575" y="21600"/>
                  </a:lnTo>
                  <a:lnTo>
                    <a:pt x="20925" y="20945"/>
                  </a:lnTo>
                  <a:lnTo>
                    <a:pt x="21600" y="19636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06" name="Freeform 15"/>
            <p:cNvSpPr/>
            <p:nvPr/>
          </p:nvSpPr>
          <p:spPr>
            <a:xfrm>
              <a:off x="514531" y="102440"/>
              <a:ext cx="74503" cy="76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636"/>
                  </a:moveTo>
                  <a:lnTo>
                    <a:pt x="21600" y="0"/>
                  </a:lnTo>
                  <a:lnTo>
                    <a:pt x="16875" y="0"/>
                  </a:lnTo>
                  <a:lnTo>
                    <a:pt x="16875" y="17018"/>
                  </a:lnTo>
                  <a:lnTo>
                    <a:pt x="4050" y="17018"/>
                  </a:lnTo>
                  <a:lnTo>
                    <a:pt x="4050" y="0"/>
                  </a:lnTo>
                  <a:lnTo>
                    <a:pt x="0" y="0"/>
                  </a:lnTo>
                  <a:lnTo>
                    <a:pt x="0" y="19636"/>
                  </a:lnTo>
                  <a:lnTo>
                    <a:pt x="675" y="20945"/>
                  </a:lnTo>
                  <a:lnTo>
                    <a:pt x="2025" y="21600"/>
                  </a:lnTo>
                  <a:lnTo>
                    <a:pt x="18900" y="21600"/>
                  </a:lnTo>
                  <a:lnTo>
                    <a:pt x="20925" y="20945"/>
                  </a:lnTo>
                  <a:lnTo>
                    <a:pt x="21600" y="19636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07" name="Freeform 16"/>
            <p:cNvSpPr/>
            <p:nvPr/>
          </p:nvSpPr>
          <p:spPr>
            <a:xfrm>
              <a:off x="614643" y="102440"/>
              <a:ext cx="74503" cy="76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636"/>
                  </a:moveTo>
                  <a:lnTo>
                    <a:pt x="21600" y="11127"/>
                  </a:lnTo>
                  <a:lnTo>
                    <a:pt x="20925" y="9164"/>
                  </a:lnTo>
                  <a:lnTo>
                    <a:pt x="19575" y="8509"/>
                  </a:lnTo>
                  <a:lnTo>
                    <a:pt x="4050" y="8509"/>
                  </a:lnTo>
                  <a:lnTo>
                    <a:pt x="4050" y="4582"/>
                  </a:lnTo>
                  <a:lnTo>
                    <a:pt x="17550" y="4582"/>
                  </a:lnTo>
                  <a:lnTo>
                    <a:pt x="17550" y="6545"/>
                  </a:lnTo>
                  <a:lnTo>
                    <a:pt x="21600" y="7200"/>
                  </a:lnTo>
                  <a:lnTo>
                    <a:pt x="21600" y="2618"/>
                  </a:lnTo>
                  <a:lnTo>
                    <a:pt x="20925" y="655"/>
                  </a:lnTo>
                  <a:lnTo>
                    <a:pt x="19575" y="0"/>
                  </a:lnTo>
                  <a:lnTo>
                    <a:pt x="2025" y="0"/>
                  </a:lnTo>
                  <a:lnTo>
                    <a:pt x="675" y="655"/>
                  </a:lnTo>
                  <a:lnTo>
                    <a:pt x="0" y="2618"/>
                  </a:lnTo>
                  <a:lnTo>
                    <a:pt x="0" y="10473"/>
                  </a:lnTo>
                  <a:lnTo>
                    <a:pt x="675" y="12436"/>
                  </a:lnTo>
                  <a:lnTo>
                    <a:pt x="2025" y="13091"/>
                  </a:lnTo>
                  <a:lnTo>
                    <a:pt x="17550" y="13091"/>
                  </a:lnTo>
                  <a:lnTo>
                    <a:pt x="17550" y="17018"/>
                  </a:lnTo>
                  <a:lnTo>
                    <a:pt x="4050" y="17018"/>
                  </a:lnTo>
                  <a:lnTo>
                    <a:pt x="4050" y="15055"/>
                  </a:lnTo>
                  <a:lnTo>
                    <a:pt x="0" y="14400"/>
                  </a:lnTo>
                  <a:lnTo>
                    <a:pt x="0" y="19636"/>
                  </a:lnTo>
                  <a:lnTo>
                    <a:pt x="675" y="20945"/>
                  </a:lnTo>
                  <a:lnTo>
                    <a:pt x="2025" y="21600"/>
                  </a:lnTo>
                  <a:lnTo>
                    <a:pt x="19575" y="21600"/>
                  </a:lnTo>
                  <a:lnTo>
                    <a:pt x="20925" y="20945"/>
                  </a:lnTo>
                  <a:lnTo>
                    <a:pt x="21600" y="19636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08" name="Freeform 17"/>
            <p:cNvSpPr/>
            <p:nvPr/>
          </p:nvSpPr>
          <p:spPr>
            <a:xfrm>
              <a:off x="707771" y="-1"/>
              <a:ext cx="32596" cy="32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6171" y="20057"/>
                  </a:lnTo>
                  <a:lnTo>
                    <a:pt x="3086" y="18514"/>
                  </a:lnTo>
                  <a:lnTo>
                    <a:pt x="0" y="13886"/>
                  </a:lnTo>
                  <a:lnTo>
                    <a:pt x="0" y="6171"/>
                  </a:lnTo>
                  <a:lnTo>
                    <a:pt x="6171" y="0"/>
                  </a:lnTo>
                  <a:lnTo>
                    <a:pt x="13886" y="0"/>
                  </a:lnTo>
                  <a:lnTo>
                    <a:pt x="18514" y="3086"/>
                  </a:lnTo>
                  <a:lnTo>
                    <a:pt x="20057" y="6171"/>
                  </a:lnTo>
                  <a:lnTo>
                    <a:pt x="21600" y="10800"/>
                  </a:lnTo>
                  <a:lnTo>
                    <a:pt x="20057" y="13886"/>
                  </a:lnTo>
                  <a:lnTo>
                    <a:pt x="18514" y="18514"/>
                  </a:lnTo>
                  <a:lnTo>
                    <a:pt x="13886" y="20057"/>
                  </a:lnTo>
                  <a:lnTo>
                    <a:pt x="10800" y="21600"/>
                  </a:lnTo>
                  <a:close/>
                  <a:moveTo>
                    <a:pt x="10800" y="0"/>
                  </a:moveTo>
                  <a:lnTo>
                    <a:pt x="6171" y="1543"/>
                  </a:lnTo>
                  <a:lnTo>
                    <a:pt x="3086" y="3086"/>
                  </a:lnTo>
                  <a:lnTo>
                    <a:pt x="1543" y="6171"/>
                  </a:lnTo>
                  <a:lnTo>
                    <a:pt x="0" y="10800"/>
                  </a:lnTo>
                  <a:lnTo>
                    <a:pt x="3086" y="16971"/>
                  </a:lnTo>
                  <a:lnTo>
                    <a:pt x="6171" y="18514"/>
                  </a:lnTo>
                  <a:lnTo>
                    <a:pt x="10800" y="20057"/>
                  </a:lnTo>
                  <a:lnTo>
                    <a:pt x="16971" y="16971"/>
                  </a:lnTo>
                  <a:lnTo>
                    <a:pt x="20057" y="10800"/>
                  </a:lnTo>
                  <a:lnTo>
                    <a:pt x="18514" y="6171"/>
                  </a:lnTo>
                  <a:lnTo>
                    <a:pt x="16971" y="3086"/>
                  </a:lnTo>
                  <a:lnTo>
                    <a:pt x="10800" y="0"/>
                  </a:lnTo>
                  <a:close/>
                  <a:moveTo>
                    <a:pt x="12343" y="16971"/>
                  </a:moveTo>
                  <a:lnTo>
                    <a:pt x="10800" y="10800"/>
                  </a:lnTo>
                  <a:lnTo>
                    <a:pt x="7714" y="10800"/>
                  </a:lnTo>
                  <a:lnTo>
                    <a:pt x="7714" y="16971"/>
                  </a:lnTo>
                  <a:lnTo>
                    <a:pt x="6171" y="16971"/>
                  </a:lnTo>
                  <a:lnTo>
                    <a:pt x="6171" y="3086"/>
                  </a:lnTo>
                  <a:lnTo>
                    <a:pt x="10800" y="3086"/>
                  </a:lnTo>
                  <a:lnTo>
                    <a:pt x="13886" y="4629"/>
                  </a:lnTo>
                  <a:lnTo>
                    <a:pt x="13886" y="9257"/>
                  </a:lnTo>
                  <a:lnTo>
                    <a:pt x="12343" y="10800"/>
                  </a:lnTo>
                  <a:lnTo>
                    <a:pt x="13886" y="16971"/>
                  </a:lnTo>
                  <a:lnTo>
                    <a:pt x="12343" y="16971"/>
                  </a:lnTo>
                  <a:close/>
                  <a:moveTo>
                    <a:pt x="7714" y="9257"/>
                  </a:moveTo>
                  <a:lnTo>
                    <a:pt x="12343" y="9257"/>
                  </a:lnTo>
                  <a:lnTo>
                    <a:pt x="12343" y="6171"/>
                  </a:lnTo>
                  <a:lnTo>
                    <a:pt x="9257" y="4629"/>
                  </a:lnTo>
                  <a:lnTo>
                    <a:pt x="7714" y="4629"/>
                  </a:lnTo>
                  <a:lnTo>
                    <a:pt x="7714" y="9257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510" name="Rectangle 21"/>
          <p:cNvSpPr/>
          <p:nvPr/>
        </p:nvSpPr>
        <p:spPr>
          <a:xfrm>
            <a:off x="1048005" y="0"/>
            <a:ext cx="1799696" cy="151844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8594966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Divider_Slide">
    <p:bg>
      <p:bgPr>
        <a:gradFill>
          <a:gsLst>
            <a:gs pos="0">
              <a:srgbClr val="1DBDFF"/>
            </a:gs>
            <a:gs pos="47000">
              <a:srgbClr val="188D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33912" y="114377"/>
            <a:ext cx="8713814" cy="1313174"/>
          </a:xfrm>
        </p:spPr>
        <p:txBody>
          <a:bodyPr lIns="91440" tIns="45720" rIns="91440" bIns="45720" anchor="ctr">
            <a:norm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Video Title Text</a:t>
            </a:r>
            <a:endParaRPr lang="en-US" dirty="0"/>
          </a:p>
        </p:txBody>
      </p:sp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632" y="6403998"/>
            <a:ext cx="259043" cy="26161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84D205-261D-4C5B-9652-CCAC3F23D0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idx="1" hasCustomPrompt="1"/>
          </p:nvPr>
        </p:nvSpPr>
        <p:spPr>
          <a:xfrm>
            <a:off x="6233024" y="3149153"/>
            <a:ext cx="5837056" cy="2246965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en-US" dirty="0" smtClean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Watch the video on the next slide and learn how to [short phrase]</a:t>
            </a:r>
            <a:endParaRPr lang="en-US" sz="2800" dirty="0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2" descr="Film, Cinema, Movie, Vide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346" y="1918194"/>
            <a:ext cx="4981575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00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53" presetClass="entr" presetSubtype="16" fill="hold" nodeType="withEffect" nodePh="1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ColorGrandient_Slide">
    <p:bg>
      <p:bgPr>
        <a:gradFill>
          <a:gsLst>
            <a:gs pos="0">
              <a:srgbClr val="1DBDFF"/>
            </a:gs>
            <a:gs pos="32000">
              <a:srgbClr val="1A8C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80465" y="0"/>
            <a:ext cx="11916181" cy="6858001"/>
          </a:xfrm>
          <a:prstGeom prst="rect">
            <a:avLst/>
          </a:prstGeom>
        </p:spPr>
      </p:pic>
      <p:sp>
        <p:nvSpPr>
          <p:cNvPr id="22" name="Rectangle 21"/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0AD1E4">
                  <a:alpha val="87000"/>
                </a:srgbClr>
              </a:gs>
              <a:gs pos="43000">
                <a:schemeClr val="tx2">
                  <a:alpha val="39000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Color">
    <p:bg>
      <p:bgPr>
        <a:gradFill>
          <a:gsLst>
            <a:gs pos="0">
              <a:srgbClr val="1DBDFF"/>
            </a:gs>
            <a:gs pos="47000">
              <a:srgbClr val="188D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white bar" descr="Rectangle 59"/>
          <p:cNvSpPr/>
          <p:nvPr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8906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Color Texture">
    <p:bg>
      <p:bgPr>
        <a:gradFill>
          <a:gsLst>
            <a:gs pos="0">
              <a:srgbClr val="2694FF"/>
            </a:gs>
            <a:gs pos="43000">
              <a:srgbClr val="0A88FF"/>
            </a:gs>
            <a:gs pos="100000">
              <a:srgbClr val="0155E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PT Backdrop-01.png"/>
          <p:cNvPicPr>
            <a:picLocks noChangeAspect="1"/>
          </p:cNvPicPr>
          <p:nvPr/>
        </p:nvPicPr>
        <p:blipFill>
          <a:blip r:embed="rId2">
            <a:alphaModFix amt="7000"/>
            <a:extLst/>
          </a:blip>
          <a:stretch>
            <a:fillRect/>
          </a:stretch>
        </p:blipFill>
        <p:spPr>
          <a:xfrm>
            <a:off x="-10241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" name="Group 14"/>
          <p:cNvGrpSpPr/>
          <p:nvPr/>
        </p:nvGrpSpPr>
        <p:grpSpPr>
          <a:xfrm>
            <a:off x="955643" y="4240362"/>
            <a:ext cx="869950" cy="869950"/>
            <a:chOff x="3513138" y="642938"/>
            <a:chExt cx="869950" cy="869950"/>
          </a:xfrm>
          <a:solidFill>
            <a:schemeClr val="bg1">
              <a:alpha val="7000"/>
            </a:schemeClr>
          </a:solidFill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513138" y="811213"/>
              <a:ext cx="698500" cy="701675"/>
            </a:xfrm>
            <a:custGeom>
              <a:avLst/>
              <a:gdLst>
                <a:gd name="T0" fmla="*/ 0 w 440"/>
                <a:gd name="T1" fmla="*/ 442 h 442"/>
                <a:gd name="T2" fmla="*/ 0 w 440"/>
                <a:gd name="T3" fmla="*/ 0 h 442"/>
                <a:gd name="T4" fmla="*/ 106 w 440"/>
                <a:gd name="T5" fmla="*/ 0 h 442"/>
                <a:gd name="T6" fmla="*/ 106 w 440"/>
                <a:gd name="T7" fmla="*/ 334 h 442"/>
                <a:gd name="T8" fmla="*/ 440 w 440"/>
                <a:gd name="T9" fmla="*/ 334 h 442"/>
                <a:gd name="T10" fmla="*/ 440 w 440"/>
                <a:gd name="T11" fmla="*/ 442 h 442"/>
                <a:gd name="T12" fmla="*/ 0 w 440"/>
                <a:gd name="T13" fmla="*/ 442 h 442"/>
                <a:gd name="T14" fmla="*/ 0 w 440"/>
                <a:gd name="T15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" h="442">
                  <a:moveTo>
                    <a:pt x="0" y="44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334"/>
                  </a:lnTo>
                  <a:lnTo>
                    <a:pt x="440" y="334"/>
                  </a:lnTo>
                  <a:lnTo>
                    <a:pt x="440" y="442"/>
                  </a:lnTo>
                  <a:lnTo>
                    <a:pt x="0" y="442"/>
                  </a:lnTo>
                  <a:lnTo>
                    <a:pt x="0" y="4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681413" y="642938"/>
              <a:ext cx="701675" cy="698500"/>
            </a:xfrm>
            <a:custGeom>
              <a:avLst/>
              <a:gdLst>
                <a:gd name="T0" fmla="*/ 0 w 442"/>
                <a:gd name="T1" fmla="*/ 106 h 440"/>
                <a:gd name="T2" fmla="*/ 0 w 442"/>
                <a:gd name="T3" fmla="*/ 0 h 440"/>
                <a:gd name="T4" fmla="*/ 442 w 442"/>
                <a:gd name="T5" fmla="*/ 0 h 440"/>
                <a:gd name="T6" fmla="*/ 442 w 442"/>
                <a:gd name="T7" fmla="*/ 440 h 440"/>
                <a:gd name="T8" fmla="*/ 334 w 442"/>
                <a:gd name="T9" fmla="*/ 440 h 440"/>
                <a:gd name="T10" fmla="*/ 334 w 442"/>
                <a:gd name="T11" fmla="*/ 106 h 440"/>
                <a:gd name="T12" fmla="*/ 0 w 442"/>
                <a:gd name="T13" fmla="*/ 106 h 440"/>
                <a:gd name="T14" fmla="*/ 0 w 442"/>
                <a:gd name="T15" fmla="*/ 1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440">
                  <a:moveTo>
                    <a:pt x="0" y="106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440"/>
                  </a:lnTo>
                  <a:lnTo>
                    <a:pt x="334" y="440"/>
                  </a:lnTo>
                  <a:lnTo>
                    <a:pt x="334" y="106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7481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 Color">
    <p:bg>
      <p:bgPr>
        <a:gradFill>
          <a:gsLst>
            <a:gs pos="0">
              <a:srgbClr val="2694FF"/>
            </a:gs>
            <a:gs pos="42000">
              <a:srgbClr val="0A88FF"/>
            </a:gs>
            <a:gs pos="100000">
              <a:srgbClr val="0155E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9330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lank Color">
    <p:bg>
      <p:bgPr>
        <a:gradFill>
          <a:gsLst>
            <a:gs pos="0">
              <a:schemeClr val="accent2"/>
            </a:gs>
            <a:gs pos="100000">
              <a:schemeClr val="accent2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8826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Blank Color">
    <p:bg>
      <p:bgPr>
        <a:gradFill>
          <a:gsLst>
            <a:gs pos="0">
              <a:schemeClr val="accent5"/>
            </a:gs>
            <a:gs pos="100000">
              <a:srgbClr val="00A4ED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7340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Blank_Color">
    <p:bg>
      <p:bgPr>
        <a:gradFill>
          <a:gsLst>
            <a:gs pos="0">
              <a:schemeClr val="accent6"/>
            </a:gs>
            <a:gs pos="100000">
              <a:srgbClr val="11BAB6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606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Blank_Gray">
    <p:bg>
      <p:bgPr>
        <a:gradFill>
          <a:gsLst>
            <a:gs pos="0">
              <a:schemeClr val="bg2">
                <a:lumMod val="95000"/>
                <a:lumOff val="5000"/>
              </a:schemeClr>
            </a:gs>
            <a:gs pos="100000">
              <a:schemeClr val="bg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5144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 Slide">
    <p:bg>
      <p:bgPr>
        <a:gradFill flip="none" rotWithShape="1">
          <a:gsLst>
            <a:gs pos="0">
              <a:schemeClr val="accent5"/>
            </a:gs>
            <a:gs pos="47000">
              <a:schemeClr val="accent1">
                <a:lumMod val="90000"/>
                <a:lumOff val="10000"/>
              </a:schemeClr>
            </a:gs>
            <a:gs pos="100000">
              <a:schemeClr val="accent3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463703" y="2986727"/>
            <a:ext cx="3649746" cy="884546"/>
            <a:chOff x="5753494" y="2024196"/>
            <a:chExt cx="846681" cy="205200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4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5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1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4463703" y="2986727"/>
            <a:ext cx="3649746" cy="884546"/>
            <a:chOff x="5753494" y="2024196"/>
            <a:chExt cx="846681" cy="205200"/>
          </a:xfrm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5793240" y="2024196"/>
              <a:ext cx="164530" cy="164530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5753494" y="2063942"/>
              <a:ext cx="164530" cy="165454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6005835" y="2024196"/>
              <a:ext cx="95206" cy="88735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6" name="Rectangle 8"/>
            <p:cNvSpPr>
              <a:spLocks noChangeArrowheads="1"/>
            </p:cNvSpPr>
            <p:nvPr/>
          </p:nvSpPr>
          <p:spPr bwMode="auto">
            <a:xfrm>
              <a:off x="6145407" y="2024196"/>
              <a:ext cx="16638" cy="88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6207337" y="2024196"/>
              <a:ext cx="85962" cy="88735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8" name="Freeform 10"/>
            <p:cNvSpPr>
              <a:spLocks noEditPoints="1"/>
            </p:cNvSpPr>
            <p:nvPr/>
          </p:nvSpPr>
          <p:spPr bwMode="auto">
            <a:xfrm>
              <a:off x="6337667" y="2024196"/>
              <a:ext cx="86886" cy="88735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9" name="Freeform 11"/>
            <p:cNvSpPr>
              <a:spLocks noEditPoints="1"/>
            </p:cNvSpPr>
            <p:nvPr/>
          </p:nvSpPr>
          <p:spPr bwMode="auto">
            <a:xfrm>
              <a:off x="6468920" y="2024196"/>
              <a:ext cx="85962" cy="88735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6005835" y="2140661"/>
              <a:ext cx="86886" cy="87811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1" name="Freeform 13"/>
            <p:cNvSpPr>
              <a:spLocks noEditPoints="1"/>
            </p:cNvSpPr>
            <p:nvPr/>
          </p:nvSpPr>
          <p:spPr bwMode="auto">
            <a:xfrm>
              <a:off x="6116753" y="2140661"/>
              <a:ext cx="85962" cy="87811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2" name="Freeform 14"/>
            <p:cNvSpPr>
              <a:spLocks/>
            </p:cNvSpPr>
            <p:nvPr/>
          </p:nvSpPr>
          <p:spPr bwMode="auto">
            <a:xfrm>
              <a:off x="6234142" y="2140661"/>
              <a:ext cx="85962" cy="88735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3" name="Freeform 15"/>
            <p:cNvSpPr>
              <a:spLocks/>
            </p:cNvSpPr>
            <p:nvPr/>
          </p:nvSpPr>
          <p:spPr bwMode="auto">
            <a:xfrm>
              <a:off x="6351532" y="2140661"/>
              <a:ext cx="85962" cy="87811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4" name="Freeform 16"/>
            <p:cNvSpPr>
              <a:spLocks/>
            </p:cNvSpPr>
            <p:nvPr/>
          </p:nvSpPr>
          <p:spPr bwMode="auto">
            <a:xfrm>
              <a:off x="6467996" y="2140661"/>
              <a:ext cx="86886" cy="88735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5" name="Freeform 17"/>
            <p:cNvSpPr>
              <a:spLocks noEditPoints="1"/>
            </p:cNvSpPr>
            <p:nvPr/>
          </p:nvSpPr>
          <p:spPr bwMode="auto">
            <a:xfrm>
              <a:off x="6567823" y="2025120"/>
              <a:ext cx="32352" cy="323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36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37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Divider_Slide">
    <p:bg>
      <p:bgPr>
        <a:gradFill flip="none" rotWithShape="1">
          <a:gsLst>
            <a:gs pos="35000">
              <a:srgbClr val="29ADFE"/>
            </a:gs>
            <a:gs pos="74000">
              <a:srgbClr val="114E91"/>
            </a:gs>
          </a:gsLst>
          <a:lin ang="263999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Picture 58" descr="Picture 58"/>
          <p:cNvPicPr>
            <a:picLocks noChangeAspect="1"/>
          </p:cNvPicPr>
          <p:nvPr userDrawn="1"/>
        </p:nvPicPr>
        <p:blipFill>
          <a:blip r:embed="rId2">
            <a:alphaModFix amt="28000"/>
            <a:extLst/>
          </a:blip>
          <a:stretch>
            <a:fillRect/>
          </a:stretch>
        </p:blipFill>
        <p:spPr>
          <a:xfrm>
            <a:off x="0" y="0"/>
            <a:ext cx="121666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Rectangle 95"/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33000">
                <a:schemeClr val="accent5">
                  <a:alpha val="12000"/>
                </a:schemeClr>
              </a:gs>
              <a:gs pos="83000">
                <a:srgbClr val="114E91">
                  <a:alpha val="39000"/>
                </a:srgbClr>
              </a:gs>
            </a:gsLst>
            <a:lin ang="2639999"/>
          </a:gradFill>
          <a:ln w="12700">
            <a:miter lim="400000"/>
          </a:ln>
        </p:spPr>
        <p:txBody>
          <a:bodyPr lIns="45719" rIns="45719" anchor="ctr"/>
          <a:lstStyle/>
          <a:p>
            <a:pPr algn="ctr" defTabSz="914400" hangingPunct="0"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grpSp>
        <p:nvGrpSpPr>
          <p:cNvPr id="387" name="Group 47"/>
          <p:cNvGrpSpPr/>
          <p:nvPr/>
        </p:nvGrpSpPr>
        <p:grpSpPr>
          <a:xfrm>
            <a:off x="11311010" y="6527385"/>
            <a:ext cx="740367" cy="179272"/>
            <a:chOff x="0" y="0"/>
            <a:chExt cx="740366" cy="179271"/>
          </a:xfrm>
        </p:grpSpPr>
        <p:sp>
          <p:nvSpPr>
            <p:cNvPr id="374" name="Freeform 5"/>
            <p:cNvSpPr/>
            <p:nvPr/>
          </p:nvSpPr>
          <p:spPr>
            <a:xfrm>
              <a:off x="-1" y="37251"/>
              <a:ext cx="142021" cy="142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5311" y="0"/>
                  </a:lnTo>
                  <a:lnTo>
                    <a:pt x="5311" y="16289"/>
                  </a:lnTo>
                  <a:lnTo>
                    <a:pt x="21600" y="16289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 hangingPunct="0"/>
              <a:endParaRPr kern="0">
                <a:solidFill>
                  <a:srgbClr val="212E35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375" name="Freeform 6"/>
            <p:cNvSpPr/>
            <p:nvPr/>
          </p:nvSpPr>
          <p:spPr>
            <a:xfrm>
              <a:off x="34922" y="4656"/>
              <a:ext cx="142021" cy="139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040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6289" y="21600"/>
                  </a:lnTo>
                  <a:lnTo>
                    <a:pt x="16289" y="5040"/>
                  </a:lnTo>
                  <a:lnTo>
                    <a:pt x="0" y="504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 hangingPunct="0"/>
              <a:endParaRPr kern="0">
                <a:solidFill>
                  <a:srgbClr val="212E35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376" name="Freeform 7"/>
            <p:cNvSpPr/>
            <p:nvPr/>
          </p:nvSpPr>
          <p:spPr>
            <a:xfrm>
              <a:off x="216522" y="4656"/>
              <a:ext cx="81487" cy="74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17897" y="0"/>
                  </a:lnTo>
                  <a:lnTo>
                    <a:pt x="11109" y="10800"/>
                  </a:lnTo>
                  <a:lnTo>
                    <a:pt x="432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320" y="21600"/>
                  </a:lnTo>
                  <a:lnTo>
                    <a:pt x="4320" y="7425"/>
                  </a:lnTo>
                  <a:lnTo>
                    <a:pt x="9874" y="16200"/>
                  </a:lnTo>
                  <a:lnTo>
                    <a:pt x="12343" y="16200"/>
                  </a:lnTo>
                  <a:lnTo>
                    <a:pt x="17897" y="7425"/>
                  </a:lnTo>
                  <a:lnTo>
                    <a:pt x="17897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 hangingPunct="0"/>
              <a:endParaRPr kern="0">
                <a:solidFill>
                  <a:srgbClr val="212E35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377" name="Freeform 8"/>
            <p:cNvSpPr/>
            <p:nvPr/>
          </p:nvSpPr>
          <p:spPr>
            <a:xfrm>
              <a:off x="337588" y="4656"/>
              <a:ext cx="13970" cy="74503"/>
            </a:xfrm>
            <a:prstGeom prst="rect">
              <a:avLst/>
            </a:pr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 hangingPunct="0"/>
              <a:endParaRPr kern="0">
                <a:solidFill>
                  <a:srgbClr val="212E35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378" name="Freeform 9"/>
            <p:cNvSpPr/>
            <p:nvPr/>
          </p:nvSpPr>
          <p:spPr>
            <a:xfrm>
              <a:off x="391136" y="4656"/>
              <a:ext cx="72175" cy="74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575"/>
                  </a:moveTo>
                  <a:lnTo>
                    <a:pt x="21600" y="14850"/>
                  </a:lnTo>
                  <a:lnTo>
                    <a:pt x="17419" y="14850"/>
                  </a:lnTo>
                  <a:lnTo>
                    <a:pt x="17419" y="17550"/>
                  </a:lnTo>
                  <a:lnTo>
                    <a:pt x="4181" y="17550"/>
                  </a:lnTo>
                  <a:lnTo>
                    <a:pt x="4181" y="4050"/>
                  </a:lnTo>
                  <a:lnTo>
                    <a:pt x="17419" y="4050"/>
                  </a:lnTo>
                  <a:lnTo>
                    <a:pt x="17419" y="6075"/>
                  </a:lnTo>
                  <a:lnTo>
                    <a:pt x="21600" y="675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0925"/>
                  </a:lnTo>
                  <a:lnTo>
                    <a:pt x="2090" y="21600"/>
                  </a:lnTo>
                  <a:lnTo>
                    <a:pt x="19510" y="21600"/>
                  </a:lnTo>
                  <a:lnTo>
                    <a:pt x="21600" y="20925"/>
                  </a:lnTo>
                  <a:lnTo>
                    <a:pt x="21600" y="19575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 hangingPunct="0"/>
              <a:endParaRPr kern="0">
                <a:solidFill>
                  <a:srgbClr val="212E35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379" name="Freeform 10"/>
            <p:cNvSpPr/>
            <p:nvPr/>
          </p:nvSpPr>
          <p:spPr>
            <a:xfrm>
              <a:off x="502890" y="4656"/>
              <a:ext cx="74503" cy="74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4850" y="12825"/>
                  </a:lnTo>
                  <a:lnTo>
                    <a:pt x="19575" y="12825"/>
                  </a:lnTo>
                  <a:lnTo>
                    <a:pt x="20925" y="12150"/>
                  </a:lnTo>
                  <a:lnTo>
                    <a:pt x="21600" y="10800"/>
                  </a:lnTo>
                  <a:lnTo>
                    <a:pt x="21600" y="2025"/>
                  </a:lnTo>
                  <a:lnTo>
                    <a:pt x="20925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050" y="21600"/>
                  </a:lnTo>
                  <a:lnTo>
                    <a:pt x="4050" y="12825"/>
                  </a:lnTo>
                  <a:lnTo>
                    <a:pt x="9450" y="12825"/>
                  </a:lnTo>
                  <a:lnTo>
                    <a:pt x="16200" y="21600"/>
                  </a:lnTo>
                  <a:lnTo>
                    <a:pt x="21600" y="21600"/>
                  </a:lnTo>
                  <a:close/>
                  <a:moveTo>
                    <a:pt x="4050" y="4050"/>
                  </a:moveTo>
                  <a:lnTo>
                    <a:pt x="16875" y="4050"/>
                  </a:lnTo>
                  <a:lnTo>
                    <a:pt x="16875" y="8775"/>
                  </a:lnTo>
                  <a:lnTo>
                    <a:pt x="4050" y="8775"/>
                  </a:lnTo>
                  <a:lnTo>
                    <a:pt x="4050" y="405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 hangingPunct="0"/>
              <a:endParaRPr kern="0">
                <a:solidFill>
                  <a:srgbClr val="212E35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380" name="Freeform 11"/>
            <p:cNvSpPr/>
            <p:nvPr/>
          </p:nvSpPr>
          <p:spPr>
            <a:xfrm>
              <a:off x="614643" y="4656"/>
              <a:ext cx="74503" cy="74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575"/>
                  </a:moveTo>
                  <a:lnTo>
                    <a:pt x="21600" y="2025"/>
                  </a:lnTo>
                  <a:lnTo>
                    <a:pt x="20925" y="0"/>
                  </a:lnTo>
                  <a:lnTo>
                    <a:pt x="675" y="0"/>
                  </a:lnTo>
                  <a:lnTo>
                    <a:pt x="0" y="2025"/>
                  </a:lnTo>
                  <a:lnTo>
                    <a:pt x="0" y="19575"/>
                  </a:lnTo>
                  <a:lnTo>
                    <a:pt x="675" y="20925"/>
                  </a:lnTo>
                  <a:lnTo>
                    <a:pt x="2025" y="21600"/>
                  </a:lnTo>
                  <a:lnTo>
                    <a:pt x="19575" y="21600"/>
                  </a:lnTo>
                  <a:lnTo>
                    <a:pt x="20925" y="20925"/>
                  </a:lnTo>
                  <a:lnTo>
                    <a:pt x="21600" y="19575"/>
                  </a:lnTo>
                  <a:close/>
                  <a:moveTo>
                    <a:pt x="4050" y="4050"/>
                  </a:moveTo>
                  <a:lnTo>
                    <a:pt x="17550" y="4050"/>
                  </a:lnTo>
                  <a:lnTo>
                    <a:pt x="17550" y="17550"/>
                  </a:lnTo>
                  <a:lnTo>
                    <a:pt x="4050" y="17550"/>
                  </a:lnTo>
                  <a:lnTo>
                    <a:pt x="4050" y="405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 hangingPunct="0"/>
              <a:endParaRPr kern="0">
                <a:solidFill>
                  <a:srgbClr val="212E35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381" name="Freeform 12"/>
            <p:cNvSpPr/>
            <p:nvPr/>
          </p:nvSpPr>
          <p:spPr>
            <a:xfrm>
              <a:off x="216522" y="102440"/>
              <a:ext cx="74503" cy="76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582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725" y="21600"/>
                  </a:lnTo>
                  <a:lnTo>
                    <a:pt x="4725" y="13091"/>
                  </a:lnTo>
                  <a:lnTo>
                    <a:pt x="17550" y="13091"/>
                  </a:lnTo>
                  <a:lnTo>
                    <a:pt x="17550" y="8509"/>
                  </a:lnTo>
                  <a:lnTo>
                    <a:pt x="4725" y="8509"/>
                  </a:lnTo>
                  <a:lnTo>
                    <a:pt x="4725" y="4582"/>
                  </a:lnTo>
                  <a:lnTo>
                    <a:pt x="21600" y="4582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 hangingPunct="0"/>
              <a:endParaRPr kern="0">
                <a:solidFill>
                  <a:srgbClr val="212E35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382" name="Freeform 13"/>
            <p:cNvSpPr/>
            <p:nvPr/>
          </p:nvSpPr>
          <p:spPr>
            <a:xfrm>
              <a:off x="311978" y="102440"/>
              <a:ext cx="74503" cy="76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636"/>
                  </a:moveTo>
                  <a:lnTo>
                    <a:pt x="21600" y="2618"/>
                  </a:lnTo>
                  <a:lnTo>
                    <a:pt x="20925" y="655"/>
                  </a:lnTo>
                  <a:lnTo>
                    <a:pt x="19575" y="0"/>
                  </a:lnTo>
                  <a:lnTo>
                    <a:pt x="2025" y="0"/>
                  </a:lnTo>
                  <a:lnTo>
                    <a:pt x="675" y="655"/>
                  </a:lnTo>
                  <a:lnTo>
                    <a:pt x="0" y="2618"/>
                  </a:lnTo>
                  <a:lnTo>
                    <a:pt x="0" y="19636"/>
                  </a:lnTo>
                  <a:lnTo>
                    <a:pt x="675" y="20945"/>
                  </a:lnTo>
                  <a:lnTo>
                    <a:pt x="2025" y="21600"/>
                  </a:lnTo>
                  <a:lnTo>
                    <a:pt x="19575" y="21600"/>
                  </a:lnTo>
                  <a:lnTo>
                    <a:pt x="20925" y="20945"/>
                  </a:lnTo>
                  <a:lnTo>
                    <a:pt x="21600" y="19636"/>
                  </a:lnTo>
                  <a:close/>
                  <a:moveTo>
                    <a:pt x="4050" y="4582"/>
                  </a:moveTo>
                  <a:lnTo>
                    <a:pt x="17550" y="4582"/>
                  </a:lnTo>
                  <a:lnTo>
                    <a:pt x="17550" y="17018"/>
                  </a:lnTo>
                  <a:lnTo>
                    <a:pt x="4050" y="17018"/>
                  </a:lnTo>
                  <a:lnTo>
                    <a:pt x="4050" y="4582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 hangingPunct="0"/>
              <a:endParaRPr kern="0">
                <a:solidFill>
                  <a:srgbClr val="212E35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383" name="Freeform 14"/>
            <p:cNvSpPr/>
            <p:nvPr/>
          </p:nvSpPr>
          <p:spPr>
            <a:xfrm>
              <a:off x="412090" y="102440"/>
              <a:ext cx="74503" cy="76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636"/>
                  </a:moveTo>
                  <a:lnTo>
                    <a:pt x="21600" y="14400"/>
                  </a:lnTo>
                  <a:lnTo>
                    <a:pt x="17550" y="15055"/>
                  </a:lnTo>
                  <a:lnTo>
                    <a:pt x="17550" y="17018"/>
                  </a:lnTo>
                  <a:lnTo>
                    <a:pt x="4725" y="17018"/>
                  </a:lnTo>
                  <a:lnTo>
                    <a:pt x="4725" y="4582"/>
                  </a:lnTo>
                  <a:lnTo>
                    <a:pt x="17550" y="4582"/>
                  </a:lnTo>
                  <a:lnTo>
                    <a:pt x="17550" y="6545"/>
                  </a:lnTo>
                  <a:lnTo>
                    <a:pt x="21600" y="7200"/>
                  </a:lnTo>
                  <a:lnTo>
                    <a:pt x="21600" y="2618"/>
                  </a:lnTo>
                  <a:lnTo>
                    <a:pt x="20925" y="655"/>
                  </a:lnTo>
                  <a:lnTo>
                    <a:pt x="19575" y="0"/>
                  </a:lnTo>
                  <a:lnTo>
                    <a:pt x="2700" y="0"/>
                  </a:lnTo>
                  <a:lnTo>
                    <a:pt x="675" y="655"/>
                  </a:lnTo>
                  <a:lnTo>
                    <a:pt x="0" y="2618"/>
                  </a:lnTo>
                  <a:lnTo>
                    <a:pt x="0" y="19636"/>
                  </a:lnTo>
                  <a:lnTo>
                    <a:pt x="675" y="20945"/>
                  </a:lnTo>
                  <a:lnTo>
                    <a:pt x="2700" y="21600"/>
                  </a:lnTo>
                  <a:lnTo>
                    <a:pt x="19575" y="21600"/>
                  </a:lnTo>
                  <a:lnTo>
                    <a:pt x="20925" y="20945"/>
                  </a:lnTo>
                  <a:lnTo>
                    <a:pt x="21600" y="19636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 hangingPunct="0"/>
              <a:endParaRPr kern="0">
                <a:solidFill>
                  <a:srgbClr val="212E35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384" name="Freeform 15"/>
            <p:cNvSpPr/>
            <p:nvPr/>
          </p:nvSpPr>
          <p:spPr>
            <a:xfrm>
              <a:off x="514531" y="102440"/>
              <a:ext cx="74503" cy="76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636"/>
                  </a:moveTo>
                  <a:lnTo>
                    <a:pt x="21600" y="0"/>
                  </a:lnTo>
                  <a:lnTo>
                    <a:pt x="16875" y="0"/>
                  </a:lnTo>
                  <a:lnTo>
                    <a:pt x="16875" y="17018"/>
                  </a:lnTo>
                  <a:lnTo>
                    <a:pt x="4050" y="17018"/>
                  </a:lnTo>
                  <a:lnTo>
                    <a:pt x="4050" y="0"/>
                  </a:lnTo>
                  <a:lnTo>
                    <a:pt x="0" y="0"/>
                  </a:lnTo>
                  <a:lnTo>
                    <a:pt x="0" y="19636"/>
                  </a:lnTo>
                  <a:lnTo>
                    <a:pt x="675" y="20945"/>
                  </a:lnTo>
                  <a:lnTo>
                    <a:pt x="2025" y="21600"/>
                  </a:lnTo>
                  <a:lnTo>
                    <a:pt x="18900" y="21600"/>
                  </a:lnTo>
                  <a:lnTo>
                    <a:pt x="20925" y="20945"/>
                  </a:lnTo>
                  <a:lnTo>
                    <a:pt x="21600" y="19636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 hangingPunct="0"/>
              <a:endParaRPr kern="0">
                <a:solidFill>
                  <a:srgbClr val="212E35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385" name="Freeform 16"/>
            <p:cNvSpPr/>
            <p:nvPr/>
          </p:nvSpPr>
          <p:spPr>
            <a:xfrm>
              <a:off x="614643" y="102440"/>
              <a:ext cx="74503" cy="76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636"/>
                  </a:moveTo>
                  <a:lnTo>
                    <a:pt x="21600" y="11127"/>
                  </a:lnTo>
                  <a:lnTo>
                    <a:pt x="20925" y="9164"/>
                  </a:lnTo>
                  <a:lnTo>
                    <a:pt x="19575" y="8509"/>
                  </a:lnTo>
                  <a:lnTo>
                    <a:pt x="4050" y="8509"/>
                  </a:lnTo>
                  <a:lnTo>
                    <a:pt x="4050" y="4582"/>
                  </a:lnTo>
                  <a:lnTo>
                    <a:pt x="17550" y="4582"/>
                  </a:lnTo>
                  <a:lnTo>
                    <a:pt x="17550" y="6545"/>
                  </a:lnTo>
                  <a:lnTo>
                    <a:pt x="21600" y="7200"/>
                  </a:lnTo>
                  <a:lnTo>
                    <a:pt x="21600" y="2618"/>
                  </a:lnTo>
                  <a:lnTo>
                    <a:pt x="20925" y="655"/>
                  </a:lnTo>
                  <a:lnTo>
                    <a:pt x="19575" y="0"/>
                  </a:lnTo>
                  <a:lnTo>
                    <a:pt x="2025" y="0"/>
                  </a:lnTo>
                  <a:lnTo>
                    <a:pt x="675" y="655"/>
                  </a:lnTo>
                  <a:lnTo>
                    <a:pt x="0" y="2618"/>
                  </a:lnTo>
                  <a:lnTo>
                    <a:pt x="0" y="10473"/>
                  </a:lnTo>
                  <a:lnTo>
                    <a:pt x="675" y="12436"/>
                  </a:lnTo>
                  <a:lnTo>
                    <a:pt x="2025" y="13091"/>
                  </a:lnTo>
                  <a:lnTo>
                    <a:pt x="17550" y="13091"/>
                  </a:lnTo>
                  <a:lnTo>
                    <a:pt x="17550" y="17018"/>
                  </a:lnTo>
                  <a:lnTo>
                    <a:pt x="4050" y="17018"/>
                  </a:lnTo>
                  <a:lnTo>
                    <a:pt x="4050" y="15055"/>
                  </a:lnTo>
                  <a:lnTo>
                    <a:pt x="0" y="14400"/>
                  </a:lnTo>
                  <a:lnTo>
                    <a:pt x="0" y="19636"/>
                  </a:lnTo>
                  <a:lnTo>
                    <a:pt x="675" y="20945"/>
                  </a:lnTo>
                  <a:lnTo>
                    <a:pt x="2025" y="21600"/>
                  </a:lnTo>
                  <a:lnTo>
                    <a:pt x="19575" y="21600"/>
                  </a:lnTo>
                  <a:lnTo>
                    <a:pt x="20925" y="20945"/>
                  </a:lnTo>
                  <a:lnTo>
                    <a:pt x="21600" y="19636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 hangingPunct="0"/>
              <a:endParaRPr kern="0">
                <a:solidFill>
                  <a:srgbClr val="212E35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386" name="Freeform 17"/>
            <p:cNvSpPr/>
            <p:nvPr/>
          </p:nvSpPr>
          <p:spPr>
            <a:xfrm>
              <a:off x="707771" y="-1"/>
              <a:ext cx="32596" cy="32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6171" y="20057"/>
                  </a:lnTo>
                  <a:lnTo>
                    <a:pt x="3086" y="18514"/>
                  </a:lnTo>
                  <a:lnTo>
                    <a:pt x="0" y="13886"/>
                  </a:lnTo>
                  <a:lnTo>
                    <a:pt x="0" y="6171"/>
                  </a:lnTo>
                  <a:lnTo>
                    <a:pt x="6171" y="0"/>
                  </a:lnTo>
                  <a:lnTo>
                    <a:pt x="13886" y="0"/>
                  </a:lnTo>
                  <a:lnTo>
                    <a:pt x="18514" y="3086"/>
                  </a:lnTo>
                  <a:lnTo>
                    <a:pt x="20057" y="6171"/>
                  </a:lnTo>
                  <a:lnTo>
                    <a:pt x="21600" y="10800"/>
                  </a:lnTo>
                  <a:lnTo>
                    <a:pt x="20057" y="13886"/>
                  </a:lnTo>
                  <a:lnTo>
                    <a:pt x="18514" y="18514"/>
                  </a:lnTo>
                  <a:lnTo>
                    <a:pt x="13886" y="20057"/>
                  </a:lnTo>
                  <a:lnTo>
                    <a:pt x="10800" y="21600"/>
                  </a:lnTo>
                  <a:close/>
                  <a:moveTo>
                    <a:pt x="10800" y="0"/>
                  </a:moveTo>
                  <a:lnTo>
                    <a:pt x="6171" y="1543"/>
                  </a:lnTo>
                  <a:lnTo>
                    <a:pt x="3086" y="3086"/>
                  </a:lnTo>
                  <a:lnTo>
                    <a:pt x="1543" y="6171"/>
                  </a:lnTo>
                  <a:lnTo>
                    <a:pt x="0" y="10800"/>
                  </a:lnTo>
                  <a:lnTo>
                    <a:pt x="3086" y="16971"/>
                  </a:lnTo>
                  <a:lnTo>
                    <a:pt x="6171" y="18514"/>
                  </a:lnTo>
                  <a:lnTo>
                    <a:pt x="10800" y="20057"/>
                  </a:lnTo>
                  <a:lnTo>
                    <a:pt x="16971" y="16971"/>
                  </a:lnTo>
                  <a:lnTo>
                    <a:pt x="20057" y="10800"/>
                  </a:lnTo>
                  <a:lnTo>
                    <a:pt x="18514" y="6171"/>
                  </a:lnTo>
                  <a:lnTo>
                    <a:pt x="16971" y="3086"/>
                  </a:lnTo>
                  <a:lnTo>
                    <a:pt x="10800" y="0"/>
                  </a:lnTo>
                  <a:close/>
                  <a:moveTo>
                    <a:pt x="12343" y="16971"/>
                  </a:moveTo>
                  <a:lnTo>
                    <a:pt x="10800" y="10800"/>
                  </a:lnTo>
                  <a:lnTo>
                    <a:pt x="7714" y="10800"/>
                  </a:lnTo>
                  <a:lnTo>
                    <a:pt x="7714" y="16971"/>
                  </a:lnTo>
                  <a:lnTo>
                    <a:pt x="6171" y="16971"/>
                  </a:lnTo>
                  <a:lnTo>
                    <a:pt x="6171" y="3086"/>
                  </a:lnTo>
                  <a:lnTo>
                    <a:pt x="10800" y="3086"/>
                  </a:lnTo>
                  <a:lnTo>
                    <a:pt x="13886" y="4629"/>
                  </a:lnTo>
                  <a:lnTo>
                    <a:pt x="13886" y="9257"/>
                  </a:lnTo>
                  <a:lnTo>
                    <a:pt x="12343" y="10800"/>
                  </a:lnTo>
                  <a:lnTo>
                    <a:pt x="13886" y="16971"/>
                  </a:lnTo>
                  <a:lnTo>
                    <a:pt x="12343" y="16971"/>
                  </a:lnTo>
                  <a:close/>
                  <a:moveTo>
                    <a:pt x="7714" y="9257"/>
                  </a:moveTo>
                  <a:lnTo>
                    <a:pt x="12343" y="9257"/>
                  </a:lnTo>
                  <a:lnTo>
                    <a:pt x="12343" y="6171"/>
                  </a:lnTo>
                  <a:lnTo>
                    <a:pt x="9257" y="4629"/>
                  </a:lnTo>
                  <a:lnTo>
                    <a:pt x="7714" y="4629"/>
                  </a:lnTo>
                  <a:lnTo>
                    <a:pt x="7714" y="9257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 hangingPunct="0"/>
              <a:endParaRPr kern="0">
                <a:solidFill>
                  <a:srgbClr val="212E35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sp>
        <p:nvSpPr>
          <p:cNvPr id="38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" name="Content Placeholder"/>
          <p:cNvSpPr>
            <a:spLocks noGrp="1"/>
          </p:cNvSpPr>
          <p:nvPr>
            <p:ph idx="1" hasCustomPrompt="1"/>
          </p:nvPr>
        </p:nvSpPr>
        <p:spPr>
          <a:xfrm>
            <a:off x="946405" y="2148840"/>
            <a:ext cx="5304083" cy="2246965"/>
          </a:xfrm>
        </p:spPr>
        <p:txBody>
          <a:bodyPr/>
          <a:lstStyle>
            <a:lvl1pPr>
              <a:buSzPct val="80000"/>
              <a:defRPr sz="2800">
                <a:solidFill>
                  <a:srgbClr val="FFFFFF"/>
                </a:solidFill>
              </a:defRPr>
            </a:lvl1pPr>
            <a:lvl2pPr>
              <a:defRPr sz="240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smtClean="0"/>
              <a:t>First level 28 pt</a:t>
            </a:r>
          </a:p>
        </p:txBody>
      </p:sp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946405" y="86960"/>
            <a:ext cx="8713814" cy="1313174"/>
          </a:xfrm>
        </p:spPr>
        <p:txBody>
          <a:bodyPr lIns="91440" tIns="45720" rIns="91440" bIns="45720" anchor="ctr">
            <a:norm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Course Roadmap</a:t>
            </a:r>
            <a:endParaRPr lang="en-US" dirty="0"/>
          </a:p>
        </p:txBody>
      </p:sp>
      <p:sp>
        <p:nvSpPr>
          <p:cNvPr id="21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22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dioDivider_Slide">
    <p:bg>
      <p:bgPr>
        <a:gradFill>
          <a:gsLst>
            <a:gs pos="0">
              <a:srgbClr val="425569"/>
            </a:gs>
            <a:gs pos="100000">
              <a:srgbClr val="3470E9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632" y="6403998"/>
            <a:ext cx="259043" cy="26161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84D205-261D-4C5B-9652-CCAC3F23D0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3912" y="114377"/>
            <a:ext cx="8713814" cy="1313174"/>
          </a:xfrm>
        </p:spPr>
        <p:txBody>
          <a:bodyPr lIns="91440" tIns="45720" rIns="91440" bIns="45720" anchor="ctr">
            <a:norm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Audio Title Text</a:t>
            </a:r>
            <a:endParaRPr lang="en-US" dirty="0"/>
          </a:p>
        </p:txBody>
      </p:sp>
      <p:sp>
        <p:nvSpPr>
          <p:cNvPr id="6" name="Content Placeholder"/>
          <p:cNvSpPr>
            <a:spLocks noGrp="1"/>
          </p:cNvSpPr>
          <p:nvPr>
            <p:ph idx="1" hasCustomPrompt="1"/>
          </p:nvPr>
        </p:nvSpPr>
        <p:spPr>
          <a:xfrm>
            <a:off x="5282779" y="2861282"/>
            <a:ext cx="5837056" cy="2246965"/>
          </a:xfrm>
        </p:spPr>
        <p:txBody>
          <a:bodyPr/>
          <a:lstStyle>
            <a:lvl1pPr marL="0" indent="0">
              <a:buSzPct val="80000"/>
              <a:buNone/>
              <a:defRPr sz="3200">
                <a:solidFill>
                  <a:srgbClr val="FFFFFF"/>
                </a:solidFill>
              </a:defRPr>
            </a:lvl1pPr>
            <a:lvl2pPr>
              <a:defRPr sz="240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smtClean="0"/>
              <a:t>Text 24 </a:t>
            </a:r>
            <a:r>
              <a:rPr lang="en-US" dirty="0" err="1" smtClean="0"/>
              <a:t>pt</a:t>
            </a:r>
            <a:endParaRPr lang="en-US" dirty="0" smtClean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960017" y="2874158"/>
            <a:ext cx="2823883" cy="1515520"/>
            <a:chOff x="1062318" y="1640541"/>
            <a:chExt cx="2823883" cy="1515520"/>
          </a:xfrm>
        </p:grpSpPr>
        <p:sp>
          <p:nvSpPr>
            <p:cNvPr id="8" name="Rounded Rectangle 7"/>
            <p:cNvSpPr/>
            <p:nvPr/>
          </p:nvSpPr>
          <p:spPr>
            <a:xfrm>
              <a:off x="1062318" y="1640541"/>
              <a:ext cx="2823883" cy="151552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reeform 76"/>
            <p:cNvSpPr>
              <a:spLocks noChangeArrowheads="1"/>
            </p:cNvSpPr>
            <p:nvPr/>
          </p:nvSpPr>
          <p:spPr bwMode="auto">
            <a:xfrm>
              <a:off x="2561197" y="1910510"/>
              <a:ext cx="827461" cy="1000525"/>
            </a:xfrm>
            <a:custGeom>
              <a:avLst/>
              <a:gdLst>
                <a:gd name="T0" fmla="*/ 4635 w 576"/>
                <a:gd name="T1" fmla="*/ 290196 h 695"/>
                <a:gd name="T2" fmla="*/ 4635 w 576"/>
                <a:gd name="T3" fmla="*/ 290196 h 695"/>
                <a:gd name="T4" fmla="*/ 9691 w 576"/>
                <a:gd name="T5" fmla="*/ 285142 h 695"/>
                <a:gd name="T6" fmla="*/ 58147 w 576"/>
                <a:gd name="T7" fmla="*/ 235863 h 695"/>
                <a:gd name="T8" fmla="*/ 93119 w 576"/>
                <a:gd name="T9" fmla="*/ 235863 h 695"/>
                <a:gd name="T10" fmla="*/ 97754 w 576"/>
                <a:gd name="T11" fmla="*/ 230809 h 695"/>
                <a:gd name="T12" fmla="*/ 97754 w 576"/>
                <a:gd name="T13" fmla="*/ 206380 h 695"/>
                <a:gd name="T14" fmla="*/ 118401 w 576"/>
                <a:gd name="T15" fmla="*/ 212277 h 695"/>
                <a:gd name="T16" fmla="*/ 147053 w 576"/>
                <a:gd name="T17" fmla="*/ 203011 h 695"/>
                <a:gd name="T18" fmla="*/ 147053 w 576"/>
                <a:gd name="T19" fmla="*/ 230809 h 695"/>
                <a:gd name="T20" fmla="*/ 151688 w 576"/>
                <a:gd name="T21" fmla="*/ 235863 h 695"/>
                <a:gd name="T22" fmla="*/ 181182 w 576"/>
                <a:gd name="T23" fmla="*/ 235863 h 695"/>
                <a:gd name="T24" fmla="*/ 232588 w 576"/>
                <a:gd name="T25" fmla="*/ 286826 h 695"/>
                <a:gd name="T26" fmla="*/ 237222 w 576"/>
                <a:gd name="T27" fmla="*/ 292302 h 695"/>
                <a:gd name="T28" fmla="*/ 242279 w 576"/>
                <a:gd name="T29" fmla="*/ 286826 h 695"/>
                <a:gd name="T30" fmla="*/ 227110 w 576"/>
                <a:gd name="T31" fmla="*/ 245129 h 695"/>
                <a:gd name="T32" fmla="*/ 227110 w 576"/>
                <a:gd name="T33" fmla="*/ 241339 h 695"/>
                <a:gd name="T34" fmla="*/ 218683 w 576"/>
                <a:gd name="T35" fmla="*/ 157523 h 695"/>
                <a:gd name="T36" fmla="*/ 192138 w 576"/>
                <a:gd name="T37" fmla="*/ 26113 h 695"/>
                <a:gd name="T38" fmla="*/ 117558 w 576"/>
                <a:gd name="T39" fmla="*/ 0 h 695"/>
                <a:gd name="T40" fmla="*/ 57726 w 576"/>
                <a:gd name="T41" fmla="*/ 23586 h 695"/>
                <a:gd name="T42" fmla="*/ 32866 w 576"/>
                <a:gd name="T43" fmla="*/ 177740 h 695"/>
                <a:gd name="T44" fmla="*/ 31180 w 576"/>
                <a:gd name="T45" fmla="*/ 230809 h 695"/>
                <a:gd name="T46" fmla="*/ 31180 w 576"/>
                <a:gd name="T47" fmla="*/ 231230 h 695"/>
                <a:gd name="T48" fmla="*/ 0 w 576"/>
                <a:gd name="T49" fmla="*/ 285142 h 695"/>
                <a:gd name="T50" fmla="*/ 4635 w 576"/>
                <a:gd name="T51" fmla="*/ 290196 h 695"/>
                <a:gd name="T52" fmla="*/ 96911 w 576"/>
                <a:gd name="T53" fmla="*/ 194587 h 695"/>
                <a:gd name="T54" fmla="*/ 96911 w 576"/>
                <a:gd name="T55" fmla="*/ 194587 h 695"/>
                <a:gd name="T56" fmla="*/ 93541 w 576"/>
                <a:gd name="T57" fmla="*/ 191218 h 695"/>
                <a:gd name="T58" fmla="*/ 63203 w 576"/>
                <a:gd name="T59" fmla="*/ 133515 h 695"/>
                <a:gd name="T60" fmla="*/ 63203 w 576"/>
                <a:gd name="T61" fmla="*/ 133515 h 695"/>
                <a:gd name="T62" fmla="*/ 120507 w 576"/>
                <a:gd name="T63" fmla="*/ 63178 h 695"/>
                <a:gd name="T64" fmla="*/ 149159 w 576"/>
                <a:gd name="T65" fmla="*/ 55596 h 695"/>
                <a:gd name="T66" fmla="*/ 149159 w 576"/>
                <a:gd name="T67" fmla="*/ 56017 h 695"/>
                <a:gd name="T68" fmla="*/ 175705 w 576"/>
                <a:gd name="T69" fmla="*/ 133515 h 695"/>
                <a:gd name="T70" fmla="*/ 118401 w 576"/>
                <a:gd name="T71" fmla="*/ 202168 h 695"/>
                <a:gd name="T72" fmla="*/ 96911 w 576"/>
                <a:gd name="T73" fmla="*/ 194587 h 695"/>
                <a:gd name="T74" fmla="*/ 42557 w 576"/>
                <a:gd name="T75" fmla="*/ 176897 h 695"/>
                <a:gd name="T76" fmla="*/ 42557 w 576"/>
                <a:gd name="T77" fmla="*/ 176897 h 695"/>
                <a:gd name="T78" fmla="*/ 64889 w 576"/>
                <a:gd name="T79" fmla="*/ 29904 h 695"/>
                <a:gd name="T80" fmla="*/ 117558 w 576"/>
                <a:gd name="T81" fmla="*/ 10108 h 695"/>
                <a:gd name="T82" fmla="*/ 184553 w 576"/>
                <a:gd name="T83" fmla="*/ 32852 h 695"/>
                <a:gd name="T84" fmla="*/ 209413 w 576"/>
                <a:gd name="T85" fmla="*/ 157523 h 695"/>
                <a:gd name="T86" fmla="*/ 214048 w 576"/>
                <a:gd name="T87" fmla="*/ 233757 h 695"/>
                <a:gd name="T88" fmla="*/ 181182 w 576"/>
                <a:gd name="T89" fmla="*/ 225755 h 695"/>
                <a:gd name="T90" fmla="*/ 156744 w 576"/>
                <a:gd name="T91" fmla="*/ 225755 h 695"/>
                <a:gd name="T92" fmla="*/ 156744 w 576"/>
                <a:gd name="T93" fmla="*/ 196272 h 695"/>
                <a:gd name="T94" fmla="*/ 156744 w 576"/>
                <a:gd name="T95" fmla="*/ 196272 h 695"/>
                <a:gd name="T96" fmla="*/ 185817 w 576"/>
                <a:gd name="T97" fmla="*/ 133515 h 695"/>
                <a:gd name="T98" fmla="*/ 185817 w 576"/>
                <a:gd name="T99" fmla="*/ 133515 h 695"/>
                <a:gd name="T100" fmla="*/ 185817 w 576"/>
                <a:gd name="T101" fmla="*/ 133094 h 695"/>
                <a:gd name="T102" fmla="*/ 158008 w 576"/>
                <a:gd name="T103" fmla="*/ 50963 h 695"/>
                <a:gd name="T104" fmla="*/ 154637 w 576"/>
                <a:gd name="T105" fmla="*/ 45909 h 695"/>
                <a:gd name="T106" fmla="*/ 151266 w 576"/>
                <a:gd name="T107" fmla="*/ 43382 h 695"/>
                <a:gd name="T108" fmla="*/ 147053 w 576"/>
                <a:gd name="T109" fmla="*/ 45067 h 695"/>
                <a:gd name="T110" fmla="*/ 118822 w 576"/>
                <a:gd name="T111" fmla="*/ 53490 h 695"/>
                <a:gd name="T112" fmla="*/ 53512 w 576"/>
                <a:gd name="T113" fmla="*/ 135621 h 695"/>
                <a:gd name="T114" fmla="*/ 53512 w 576"/>
                <a:gd name="T115" fmla="*/ 136042 h 695"/>
                <a:gd name="T116" fmla="*/ 88063 w 576"/>
                <a:gd name="T117" fmla="*/ 199220 h 695"/>
                <a:gd name="T118" fmla="*/ 88063 w 576"/>
                <a:gd name="T119" fmla="*/ 225755 h 695"/>
                <a:gd name="T120" fmla="*/ 58147 w 576"/>
                <a:gd name="T121" fmla="*/ 225755 h 695"/>
                <a:gd name="T122" fmla="*/ 42978 w 576"/>
                <a:gd name="T123" fmla="*/ 227439 h 695"/>
                <a:gd name="T124" fmla="*/ 42557 w 576"/>
                <a:gd name="T125" fmla="*/ 176897 h 69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576" h="695">
                  <a:moveTo>
                    <a:pt x="11" y="689"/>
                  </a:moveTo>
                  <a:lnTo>
                    <a:pt x="11" y="689"/>
                  </a:lnTo>
                  <a:cubicBezTo>
                    <a:pt x="18" y="689"/>
                    <a:pt x="23" y="683"/>
                    <a:pt x="23" y="677"/>
                  </a:cubicBezTo>
                  <a:cubicBezTo>
                    <a:pt x="23" y="602"/>
                    <a:pt x="66" y="560"/>
                    <a:pt x="138" y="560"/>
                  </a:cubicBezTo>
                  <a:cubicBezTo>
                    <a:pt x="221" y="560"/>
                    <a:pt x="221" y="560"/>
                    <a:pt x="221" y="560"/>
                  </a:cubicBezTo>
                  <a:cubicBezTo>
                    <a:pt x="227" y="560"/>
                    <a:pt x="232" y="554"/>
                    <a:pt x="232" y="548"/>
                  </a:cubicBezTo>
                  <a:cubicBezTo>
                    <a:pt x="232" y="490"/>
                    <a:pt x="232" y="490"/>
                    <a:pt x="232" y="490"/>
                  </a:cubicBezTo>
                  <a:cubicBezTo>
                    <a:pt x="248" y="498"/>
                    <a:pt x="264" y="504"/>
                    <a:pt x="281" y="504"/>
                  </a:cubicBezTo>
                  <a:cubicBezTo>
                    <a:pt x="305" y="504"/>
                    <a:pt x="328" y="496"/>
                    <a:pt x="349" y="482"/>
                  </a:cubicBezTo>
                  <a:cubicBezTo>
                    <a:pt x="349" y="548"/>
                    <a:pt x="349" y="548"/>
                    <a:pt x="349" y="548"/>
                  </a:cubicBezTo>
                  <a:cubicBezTo>
                    <a:pt x="349" y="554"/>
                    <a:pt x="354" y="560"/>
                    <a:pt x="360" y="560"/>
                  </a:cubicBezTo>
                  <a:cubicBezTo>
                    <a:pt x="430" y="560"/>
                    <a:pt x="430" y="560"/>
                    <a:pt x="430" y="560"/>
                  </a:cubicBezTo>
                  <a:cubicBezTo>
                    <a:pt x="504" y="560"/>
                    <a:pt x="552" y="607"/>
                    <a:pt x="552" y="681"/>
                  </a:cubicBezTo>
                  <a:cubicBezTo>
                    <a:pt x="552" y="689"/>
                    <a:pt x="557" y="694"/>
                    <a:pt x="563" y="694"/>
                  </a:cubicBezTo>
                  <a:cubicBezTo>
                    <a:pt x="569" y="694"/>
                    <a:pt x="575" y="689"/>
                    <a:pt x="575" y="681"/>
                  </a:cubicBezTo>
                  <a:cubicBezTo>
                    <a:pt x="575" y="641"/>
                    <a:pt x="562" y="607"/>
                    <a:pt x="539" y="582"/>
                  </a:cubicBezTo>
                  <a:cubicBezTo>
                    <a:pt x="540" y="579"/>
                    <a:pt x="540" y="575"/>
                    <a:pt x="539" y="573"/>
                  </a:cubicBezTo>
                  <a:cubicBezTo>
                    <a:pt x="515" y="528"/>
                    <a:pt x="517" y="454"/>
                    <a:pt x="519" y="374"/>
                  </a:cubicBezTo>
                  <a:cubicBezTo>
                    <a:pt x="523" y="263"/>
                    <a:pt x="527" y="135"/>
                    <a:pt x="456" y="62"/>
                  </a:cubicBezTo>
                  <a:cubicBezTo>
                    <a:pt x="415" y="20"/>
                    <a:pt x="358" y="0"/>
                    <a:pt x="279" y="0"/>
                  </a:cubicBezTo>
                  <a:cubicBezTo>
                    <a:pt x="220" y="0"/>
                    <a:pt x="172" y="19"/>
                    <a:pt x="137" y="56"/>
                  </a:cubicBezTo>
                  <a:cubicBezTo>
                    <a:pt x="58" y="140"/>
                    <a:pt x="70" y="302"/>
                    <a:pt x="78" y="422"/>
                  </a:cubicBezTo>
                  <a:cubicBezTo>
                    <a:pt x="81" y="475"/>
                    <a:pt x="85" y="542"/>
                    <a:pt x="74" y="548"/>
                  </a:cubicBezTo>
                  <a:cubicBezTo>
                    <a:pt x="74" y="549"/>
                    <a:pt x="74" y="549"/>
                    <a:pt x="74" y="549"/>
                  </a:cubicBezTo>
                  <a:cubicBezTo>
                    <a:pt x="27" y="569"/>
                    <a:pt x="0" y="614"/>
                    <a:pt x="0" y="677"/>
                  </a:cubicBezTo>
                  <a:cubicBezTo>
                    <a:pt x="0" y="683"/>
                    <a:pt x="5" y="689"/>
                    <a:pt x="11" y="689"/>
                  </a:cubicBezTo>
                  <a:close/>
                  <a:moveTo>
                    <a:pt x="230" y="462"/>
                  </a:moveTo>
                  <a:lnTo>
                    <a:pt x="230" y="462"/>
                  </a:lnTo>
                  <a:cubicBezTo>
                    <a:pt x="228" y="457"/>
                    <a:pt x="226" y="455"/>
                    <a:pt x="222" y="454"/>
                  </a:cubicBezTo>
                  <a:cubicBezTo>
                    <a:pt x="182" y="421"/>
                    <a:pt x="150" y="362"/>
                    <a:pt x="150" y="317"/>
                  </a:cubicBezTo>
                  <a:cubicBezTo>
                    <a:pt x="145" y="172"/>
                    <a:pt x="217" y="161"/>
                    <a:pt x="286" y="150"/>
                  </a:cubicBezTo>
                  <a:cubicBezTo>
                    <a:pt x="311" y="147"/>
                    <a:pt x="336" y="143"/>
                    <a:pt x="354" y="132"/>
                  </a:cubicBezTo>
                  <a:cubicBezTo>
                    <a:pt x="354" y="133"/>
                    <a:pt x="354" y="133"/>
                    <a:pt x="354" y="133"/>
                  </a:cubicBezTo>
                  <a:cubicBezTo>
                    <a:pt x="373" y="165"/>
                    <a:pt x="411" y="233"/>
                    <a:pt x="417" y="317"/>
                  </a:cubicBezTo>
                  <a:cubicBezTo>
                    <a:pt x="417" y="391"/>
                    <a:pt x="354" y="480"/>
                    <a:pt x="281" y="480"/>
                  </a:cubicBezTo>
                  <a:cubicBezTo>
                    <a:pt x="263" y="480"/>
                    <a:pt x="247" y="473"/>
                    <a:pt x="230" y="462"/>
                  </a:cubicBezTo>
                  <a:close/>
                  <a:moveTo>
                    <a:pt x="101" y="420"/>
                  </a:moveTo>
                  <a:lnTo>
                    <a:pt x="101" y="420"/>
                  </a:lnTo>
                  <a:cubicBezTo>
                    <a:pt x="94" y="306"/>
                    <a:pt x="82" y="148"/>
                    <a:pt x="154" y="71"/>
                  </a:cubicBezTo>
                  <a:cubicBezTo>
                    <a:pt x="184" y="40"/>
                    <a:pt x="225" y="24"/>
                    <a:pt x="279" y="24"/>
                  </a:cubicBezTo>
                  <a:cubicBezTo>
                    <a:pt x="352" y="24"/>
                    <a:pt x="404" y="42"/>
                    <a:pt x="438" y="78"/>
                  </a:cubicBezTo>
                  <a:cubicBezTo>
                    <a:pt x="503" y="144"/>
                    <a:pt x="500" y="266"/>
                    <a:pt x="497" y="374"/>
                  </a:cubicBezTo>
                  <a:cubicBezTo>
                    <a:pt x="495" y="443"/>
                    <a:pt x="492" y="507"/>
                    <a:pt x="508" y="555"/>
                  </a:cubicBezTo>
                  <a:cubicBezTo>
                    <a:pt x="486" y="543"/>
                    <a:pt x="460" y="536"/>
                    <a:pt x="430" y="536"/>
                  </a:cubicBezTo>
                  <a:cubicBezTo>
                    <a:pt x="372" y="536"/>
                    <a:pt x="372" y="536"/>
                    <a:pt x="372" y="536"/>
                  </a:cubicBezTo>
                  <a:cubicBezTo>
                    <a:pt x="372" y="466"/>
                    <a:pt x="372" y="466"/>
                    <a:pt x="372" y="466"/>
                  </a:cubicBezTo>
                  <a:cubicBezTo>
                    <a:pt x="413" y="428"/>
                    <a:pt x="441" y="369"/>
                    <a:pt x="441" y="317"/>
                  </a:cubicBezTo>
                  <a:lnTo>
                    <a:pt x="441" y="316"/>
                  </a:lnTo>
                  <a:cubicBezTo>
                    <a:pt x="435" y="226"/>
                    <a:pt x="395" y="156"/>
                    <a:pt x="375" y="121"/>
                  </a:cubicBezTo>
                  <a:cubicBezTo>
                    <a:pt x="372" y="116"/>
                    <a:pt x="370" y="112"/>
                    <a:pt x="367" y="109"/>
                  </a:cubicBezTo>
                  <a:cubicBezTo>
                    <a:pt x="366" y="106"/>
                    <a:pt x="362" y="104"/>
                    <a:pt x="359" y="103"/>
                  </a:cubicBezTo>
                  <a:cubicBezTo>
                    <a:pt x="355" y="103"/>
                    <a:pt x="351" y="104"/>
                    <a:pt x="349" y="107"/>
                  </a:cubicBezTo>
                  <a:cubicBezTo>
                    <a:pt x="336" y="119"/>
                    <a:pt x="311" y="123"/>
                    <a:pt x="282" y="127"/>
                  </a:cubicBezTo>
                  <a:cubicBezTo>
                    <a:pt x="213" y="138"/>
                    <a:pt x="119" y="151"/>
                    <a:pt x="127" y="322"/>
                  </a:cubicBezTo>
                  <a:cubicBezTo>
                    <a:pt x="127" y="322"/>
                    <a:pt x="127" y="322"/>
                    <a:pt x="127" y="323"/>
                  </a:cubicBezTo>
                  <a:cubicBezTo>
                    <a:pt x="130" y="374"/>
                    <a:pt x="164" y="437"/>
                    <a:pt x="209" y="473"/>
                  </a:cubicBezTo>
                  <a:cubicBezTo>
                    <a:pt x="209" y="536"/>
                    <a:pt x="209" y="536"/>
                    <a:pt x="209" y="536"/>
                  </a:cubicBezTo>
                  <a:cubicBezTo>
                    <a:pt x="138" y="536"/>
                    <a:pt x="138" y="536"/>
                    <a:pt x="138" y="536"/>
                  </a:cubicBezTo>
                  <a:cubicBezTo>
                    <a:pt x="126" y="536"/>
                    <a:pt x="113" y="538"/>
                    <a:pt x="102" y="540"/>
                  </a:cubicBezTo>
                  <a:cubicBezTo>
                    <a:pt x="107" y="516"/>
                    <a:pt x="105" y="477"/>
                    <a:pt x="101" y="420"/>
                  </a:cubicBezTo>
                  <a:close/>
                </a:path>
              </a:pathLst>
            </a:custGeom>
            <a:solidFill>
              <a:srgbClr val="0078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" name="Freeform 79"/>
            <p:cNvSpPr>
              <a:spLocks noChangeArrowheads="1"/>
            </p:cNvSpPr>
            <p:nvPr/>
          </p:nvSpPr>
          <p:spPr bwMode="auto">
            <a:xfrm>
              <a:off x="1390650" y="1863819"/>
              <a:ext cx="903180" cy="1027568"/>
            </a:xfrm>
            <a:custGeom>
              <a:avLst/>
              <a:gdLst>
                <a:gd name="T0" fmla="*/ 5030 w 632"/>
                <a:gd name="T1" fmla="*/ 301565 h 718"/>
                <a:gd name="T2" fmla="*/ 10061 w 632"/>
                <a:gd name="T3" fmla="*/ 283059 h 718"/>
                <a:gd name="T4" fmla="*/ 80486 w 632"/>
                <a:gd name="T5" fmla="*/ 237635 h 718"/>
                <a:gd name="T6" fmla="*/ 103961 w 632"/>
                <a:gd name="T7" fmla="*/ 207773 h 718"/>
                <a:gd name="T8" fmla="*/ 157199 w 632"/>
                <a:gd name="T9" fmla="*/ 206091 h 718"/>
                <a:gd name="T10" fmla="*/ 179836 w 632"/>
                <a:gd name="T11" fmla="*/ 237635 h 718"/>
                <a:gd name="T12" fmla="*/ 254453 w 632"/>
                <a:gd name="T13" fmla="*/ 283059 h 718"/>
                <a:gd name="T14" fmla="*/ 259064 w 632"/>
                <a:gd name="T15" fmla="*/ 301565 h 718"/>
                <a:gd name="T16" fmla="*/ 264514 w 632"/>
                <a:gd name="T17" fmla="*/ 283059 h 718"/>
                <a:gd name="T18" fmla="*/ 182351 w 632"/>
                <a:gd name="T19" fmla="*/ 227962 h 718"/>
                <a:gd name="T20" fmla="*/ 194089 w 632"/>
                <a:gd name="T21" fmla="*/ 140058 h 718"/>
                <a:gd name="T22" fmla="*/ 205407 w 632"/>
                <a:gd name="T23" fmla="*/ 98419 h 718"/>
                <a:gd name="T24" fmla="*/ 195765 w 632"/>
                <a:gd name="T25" fmla="*/ 82857 h 718"/>
                <a:gd name="T26" fmla="*/ 159295 w 632"/>
                <a:gd name="T27" fmla="*/ 7991 h 718"/>
                <a:gd name="T28" fmla="*/ 98092 w 632"/>
                <a:gd name="T29" fmla="*/ 20609 h 718"/>
                <a:gd name="T30" fmla="*/ 58688 w 632"/>
                <a:gd name="T31" fmla="*/ 82016 h 718"/>
                <a:gd name="T32" fmla="*/ 48627 w 632"/>
                <a:gd name="T33" fmla="*/ 99260 h 718"/>
                <a:gd name="T34" fmla="*/ 62460 w 632"/>
                <a:gd name="T35" fmla="*/ 140478 h 718"/>
                <a:gd name="T36" fmla="*/ 77971 w 632"/>
                <a:gd name="T37" fmla="*/ 227962 h 718"/>
                <a:gd name="T38" fmla="*/ 0 w 632"/>
                <a:gd name="T39" fmla="*/ 283059 h 718"/>
                <a:gd name="T40" fmla="*/ 5030 w 632"/>
                <a:gd name="T41" fmla="*/ 301565 h 718"/>
                <a:gd name="T42" fmla="*/ 72521 w 632"/>
                <a:gd name="T43" fmla="*/ 136272 h 718"/>
                <a:gd name="T44" fmla="*/ 58688 w 632"/>
                <a:gd name="T45" fmla="*/ 123654 h 718"/>
                <a:gd name="T46" fmla="*/ 59945 w 632"/>
                <a:gd name="T47" fmla="*/ 92110 h 718"/>
                <a:gd name="T48" fmla="*/ 62880 w 632"/>
                <a:gd name="T49" fmla="*/ 91689 h 718"/>
                <a:gd name="T50" fmla="*/ 68329 w 632"/>
                <a:gd name="T51" fmla="*/ 87063 h 718"/>
                <a:gd name="T52" fmla="*/ 97673 w 632"/>
                <a:gd name="T53" fmla="*/ 30703 h 718"/>
                <a:gd name="T54" fmla="*/ 156361 w 632"/>
                <a:gd name="T55" fmla="*/ 16824 h 718"/>
                <a:gd name="T56" fmla="*/ 185705 w 632"/>
                <a:gd name="T57" fmla="*/ 87063 h 718"/>
                <a:gd name="T58" fmla="*/ 194927 w 632"/>
                <a:gd name="T59" fmla="*/ 92531 h 718"/>
                <a:gd name="T60" fmla="*/ 195765 w 632"/>
                <a:gd name="T61" fmla="*/ 123654 h 718"/>
                <a:gd name="T62" fmla="*/ 184447 w 632"/>
                <a:gd name="T63" fmla="*/ 136272 h 718"/>
                <a:gd name="T64" fmla="*/ 72521 w 632"/>
                <a:gd name="T65" fmla="*/ 136272 h 71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632" h="718">
                  <a:moveTo>
                    <a:pt x="12" y="717"/>
                  </a:moveTo>
                  <a:lnTo>
                    <a:pt x="12" y="717"/>
                  </a:lnTo>
                  <a:cubicBezTo>
                    <a:pt x="19" y="717"/>
                    <a:pt x="24" y="712"/>
                    <a:pt x="24" y="706"/>
                  </a:cubicBezTo>
                  <a:cubicBezTo>
                    <a:pt x="24" y="673"/>
                    <a:pt x="24" y="673"/>
                    <a:pt x="24" y="673"/>
                  </a:cubicBezTo>
                  <a:cubicBezTo>
                    <a:pt x="24" y="605"/>
                    <a:pt x="70" y="565"/>
                    <a:pt x="149" y="565"/>
                  </a:cubicBezTo>
                  <a:cubicBezTo>
                    <a:pt x="192" y="565"/>
                    <a:pt x="192" y="565"/>
                    <a:pt x="192" y="565"/>
                  </a:cubicBezTo>
                  <a:cubicBezTo>
                    <a:pt x="197" y="565"/>
                    <a:pt x="200" y="564"/>
                    <a:pt x="202" y="561"/>
                  </a:cubicBezTo>
                  <a:cubicBezTo>
                    <a:pt x="248" y="494"/>
                    <a:pt x="248" y="494"/>
                    <a:pt x="248" y="494"/>
                  </a:cubicBezTo>
                  <a:cubicBezTo>
                    <a:pt x="266" y="505"/>
                    <a:pt x="286" y="510"/>
                    <a:pt x="308" y="510"/>
                  </a:cubicBezTo>
                  <a:cubicBezTo>
                    <a:pt x="332" y="510"/>
                    <a:pt x="354" y="503"/>
                    <a:pt x="375" y="490"/>
                  </a:cubicBezTo>
                  <a:cubicBezTo>
                    <a:pt x="418" y="560"/>
                    <a:pt x="418" y="560"/>
                    <a:pt x="418" y="560"/>
                  </a:cubicBezTo>
                  <a:cubicBezTo>
                    <a:pt x="420" y="563"/>
                    <a:pt x="425" y="565"/>
                    <a:pt x="429" y="565"/>
                  </a:cubicBezTo>
                  <a:cubicBezTo>
                    <a:pt x="472" y="565"/>
                    <a:pt x="472" y="565"/>
                    <a:pt x="472" y="565"/>
                  </a:cubicBezTo>
                  <a:cubicBezTo>
                    <a:pt x="537" y="565"/>
                    <a:pt x="607" y="594"/>
                    <a:pt x="607" y="673"/>
                  </a:cubicBezTo>
                  <a:cubicBezTo>
                    <a:pt x="607" y="706"/>
                    <a:pt x="607" y="706"/>
                    <a:pt x="607" y="706"/>
                  </a:cubicBezTo>
                  <a:cubicBezTo>
                    <a:pt x="607" y="712"/>
                    <a:pt x="612" y="717"/>
                    <a:pt x="618" y="717"/>
                  </a:cubicBezTo>
                  <a:cubicBezTo>
                    <a:pt x="626" y="717"/>
                    <a:pt x="631" y="712"/>
                    <a:pt x="631" y="706"/>
                  </a:cubicBezTo>
                  <a:cubicBezTo>
                    <a:pt x="631" y="673"/>
                    <a:pt x="631" y="673"/>
                    <a:pt x="631" y="673"/>
                  </a:cubicBezTo>
                  <a:cubicBezTo>
                    <a:pt x="631" y="594"/>
                    <a:pt x="568" y="542"/>
                    <a:pt x="472" y="542"/>
                  </a:cubicBezTo>
                  <a:cubicBezTo>
                    <a:pt x="435" y="542"/>
                    <a:pt x="435" y="542"/>
                    <a:pt x="435" y="542"/>
                  </a:cubicBezTo>
                  <a:cubicBezTo>
                    <a:pt x="393" y="476"/>
                    <a:pt x="393" y="476"/>
                    <a:pt x="393" y="476"/>
                  </a:cubicBezTo>
                  <a:cubicBezTo>
                    <a:pt x="433" y="441"/>
                    <a:pt x="460" y="386"/>
                    <a:pt x="463" y="333"/>
                  </a:cubicBezTo>
                  <a:cubicBezTo>
                    <a:pt x="479" y="329"/>
                    <a:pt x="490" y="313"/>
                    <a:pt x="490" y="294"/>
                  </a:cubicBezTo>
                  <a:cubicBezTo>
                    <a:pt x="490" y="234"/>
                    <a:pt x="490" y="234"/>
                    <a:pt x="490" y="234"/>
                  </a:cubicBezTo>
                  <a:cubicBezTo>
                    <a:pt x="490" y="224"/>
                    <a:pt x="490" y="212"/>
                    <a:pt x="482" y="204"/>
                  </a:cubicBezTo>
                  <a:cubicBezTo>
                    <a:pt x="479" y="200"/>
                    <a:pt x="473" y="198"/>
                    <a:pt x="467" y="197"/>
                  </a:cubicBezTo>
                  <a:cubicBezTo>
                    <a:pt x="467" y="149"/>
                    <a:pt x="467" y="149"/>
                    <a:pt x="467" y="149"/>
                  </a:cubicBezTo>
                  <a:cubicBezTo>
                    <a:pt x="465" y="58"/>
                    <a:pt x="412" y="28"/>
                    <a:pt x="380" y="19"/>
                  </a:cubicBezTo>
                  <a:cubicBezTo>
                    <a:pt x="321" y="0"/>
                    <a:pt x="257" y="20"/>
                    <a:pt x="236" y="50"/>
                  </a:cubicBezTo>
                  <a:cubicBezTo>
                    <a:pt x="235" y="50"/>
                    <a:pt x="234" y="49"/>
                    <a:pt x="234" y="49"/>
                  </a:cubicBezTo>
                  <a:cubicBezTo>
                    <a:pt x="180" y="49"/>
                    <a:pt x="140" y="91"/>
                    <a:pt x="140" y="149"/>
                  </a:cubicBezTo>
                  <a:cubicBezTo>
                    <a:pt x="140" y="195"/>
                    <a:pt x="140" y="195"/>
                    <a:pt x="140" y="195"/>
                  </a:cubicBezTo>
                  <a:cubicBezTo>
                    <a:pt x="136" y="197"/>
                    <a:pt x="132" y="199"/>
                    <a:pt x="128" y="203"/>
                  </a:cubicBezTo>
                  <a:cubicBezTo>
                    <a:pt x="120" y="210"/>
                    <a:pt x="115" y="222"/>
                    <a:pt x="116" y="236"/>
                  </a:cubicBezTo>
                  <a:cubicBezTo>
                    <a:pt x="116" y="294"/>
                    <a:pt x="116" y="294"/>
                    <a:pt x="116" y="294"/>
                  </a:cubicBezTo>
                  <a:cubicBezTo>
                    <a:pt x="116" y="312"/>
                    <a:pt x="131" y="329"/>
                    <a:pt x="149" y="334"/>
                  </a:cubicBezTo>
                  <a:cubicBezTo>
                    <a:pt x="153" y="388"/>
                    <a:pt x="184" y="447"/>
                    <a:pt x="229" y="481"/>
                  </a:cubicBezTo>
                  <a:cubicBezTo>
                    <a:pt x="186" y="542"/>
                    <a:pt x="186" y="542"/>
                    <a:pt x="186" y="542"/>
                  </a:cubicBezTo>
                  <a:cubicBezTo>
                    <a:pt x="149" y="542"/>
                    <a:pt x="149" y="542"/>
                    <a:pt x="149" y="542"/>
                  </a:cubicBezTo>
                  <a:cubicBezTo>
                    <a:pt x="56" y="542"/>
                    <a:pt x="0" y="591"/>
                    <a:pt x="0" y="673"/>
                  </a:cubicBezTo>
                  <a:cubicBezTo>
                    <a:pt x="0" y="706"/>
                    <a:pt x="0" y="706"/>
                    <a:pt x="0" y="706"/>
                  </a:cubicBezTo>
                  <a:cubicBezTo>
                    <a:pt x="0" y="712"/>
                    <a:pt x="5" y="717"/>
                    <a:pt x="12" y="717"/>
                  </a:cubicBezTo>
                  <a:close/>
                  <a:moveTo>
                    <a:pt x="173" y="324"/>
                  </a:moveTo>
                  <a:lnTo>
                    <a:pt x="173" y="324"/>
                  </a:lnTo>
                  <a:cubicBezTo>
                    <a:pt x="173" y="317"/>
                    <a:pt x="167" y="312"/>
                    <a:pt x="160" y="312"/>
                  </a:cubicBezTo>
                  <a:cubicBezTo>
                    <a:pt x="150" y="312"/>
                    <a:pt x="140" y="303"/>
                    <a:pt x="140" y="294"/>
                  </a:cubicBezTo>
                  <a:cubicBezTo>
                    <a:pt x="140" y="235"/>
                    <a:pt x="140" y="235"/>
                    <a:pt x="140" y="235"/>
                  </a:cubicBezTo>
                  <a:cubicBezTo>
                    <a:pt x="139" y="228"/>
                    <a:pt x="140" y="222"/>
                    <a:pt x="143" y="219"/>
                  </a:cubicBezTo>
                  <a:cubicBezTo>
                    <a:pt x="144" y="218"/>
                    <a:pt x="147" y="218"/>
                    <a:pt x="149" y="218"/>
                  </a:cubicBezTo>
                  <a:lnTo>
                    <a:pt x="150" y="218"/>
                  </a:lnTo>
                  <a:cubicBezTo>
                    <a:pt x="153" y="218"/>
                    <a:pt x="157" y="218"/>
                    <a:pt x="159" y="215"/>
                  </a:cubicBezTo>
                  <a:cubicBezTo>
                    <a:pt x="162" y="213"/>
                    <a:pt x="163" y="210"/>
                    <a:pt x="163" y="207"/>
                  </a:cubicBezTo>
                  <a:cubicBezTo>
                    <a:pt x="163" y="149"/>
                    <a:pt x="163" y="149"/>
                    <a:pt x="163" y="149"/>
                  </a:cubicBezTo>
                  <a:cubicBezTo>
                    <a:pt x="163" y="105"/>
                    <a:pt x="192" y="73"/>
                    <a:pt x="233" y="73"/>
                  </a:cubicBezTo>
                  <a:cubicBezTo>
                    <a:pt x="238" y="74"/>
                    <a:pt x="248" y="73"/>
                    <a:pt x="255" y="63"/>
                  </a:cubicBezTo>
                  <a:cubicBezTo>
                    <a:pt x="270" y="40"/>
                    <a:pt x="327" y="26"/>
                    <a:pt x="373" y="40"/>
                  </a:cubicBezTo>
                  <a:cubicBezTo>
                    <a:pt x="405" y="51"/>
                    <a:pt x="442" y="77"/>
                    <a:pt x="443" y="149"/>
                  </a:cubicBezTo>
                  <a:cubicBezTo>
                    <a:pt x="443" y="207"/>
                    <a:pt x="443" y="207"/>
                    <a:pt x="443" y="207"/>
                  </a:cubicBezTo>
                  <a:cubicBezTo>
                    <a:pt x="443" y="213"/>
                    <a:pt x="448" y="218"/>
                    <a:pt x="456" y="218"/>
                  </a:cubicBezTo>
                  <a:cubicBezTo>
                    <a:pt x="463" y="218"/>
                    <a:pt x="465" y="220"/>
                    <a:pt x="465" y="220"/>
                  </a:cubicBezTo>
                  <a:cubicBezTo>
                    <a:pt x="467" y="222"/>
                    <a:pt x="467" y="229"/>
                    <a:pt x="467" y="236"/>
                  </a:cubicBezTo>
                  <a:cubicBezTo>
                    <a:pt x="467" y="294"/>
                    <a:pt x="467" y="294"/>
                    <a:pt x="467" y="294"/>
                  </a:cubicBezTo>
                  <a:cubicBezTo>
                    <a:pt x="467" y="303"/>
                    <a:pt x="462" y="312"/>
                    <a:pt x="452" y="312"/>
                  </a:cubicBezTo>
                  <a:cubicBezTo>
                    <a:pt x="445" y="312"/>
                    <a:pt x="440" y="317"/>
                    <a:pt x="440" y="324"/>
                  </a:cubicBezTo>
                  <a:cubicBezTo>
                    <a:pt x="440" y="397"/>
                    <a:pt x="381" y="487"/>
                    <a:pt x="308" y="487"/>
                  </a:cubicBezTo>
                  <a:cubicBezTo>
                    <a:pt x="233" y="487"/>
                    <a:pt x="173" y="397"/>
                    <a:pt x="173" y="324"/>
                  </a:cubicBezTo>
                  <a:close/>
                </a:path>
              </a:pathLst>
            </a:custGeom>
            <a:solidFill>
              <a:srgbClr val="0078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"/>
          <p:cNvSpPr>
            <a:spLocks noGrp="1"/>
          </p:cNvSpPr>
          <p:nvPr>
            <p:ph type="title"/>
          </p:nvPr>
        </p:nvSpPr>
        <p:spPr>
          <a:xfrm>
            <a:off x="946786" y="4419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799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ickQuizDivider_Slide">
    <p:bg>
      <p:bgPr>
        <a:gradFill>
          <a:gsLst>
            <a:gs pos="0">
              <a:srgbClr val="3470E9"/>
            </a:gs>
            <a:gs pos="37000">
              <a:srgbClr val="0C90EA"/>
            </a:gs>
            <a:gs pos="100000">
              <a:srgbClr val="231CA5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" name="Title 1"/>
          <p:cNvSpPr>
            <a:spLocks noGrp="1"/>
          </p:cNvSpPr>
          <p:nvPr>
            <p:ph type="title" hasCustomPrompt="1"/>
          </p:nvPr>
        </p:nvSpPr>
        <p:spPr>
          <a:xfrm>
            <a:off x="2645868" y="904016"/>
            <a:ext cx="8713814" cy="1313174"/>
          </a:xfrm>
        </p:spPr>
        <p:txBody>
          <a:bodyPr lIns="91440" tIns="45720" rIns="91440" bIns="45720" anchor="ctr">
            <a:norm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Quick Quiz #</a:t>
            </a:r>
            <a:endParaRPr lang="en-US" dirty="0"/>
          </a:p>
        </p:txBody>
      </p:sp>
      <p:sp>
        <p:nvSpPr>
          <p:cNvPr id="31" name="Content Placeholder"/>
          <p:cNvSpPr>
            <a:spLocks noGrp="1"/>
          </p:cNvSpPr>
          <p:nvPr>
            <p:ph idx="1" hasCustomPrompt="1"/>
          </p:nvPr>
        </p:nvSpPr>
        <p:spPr>
          <a:xfrm>
            <a:off x="2688899" y="2377218"/>
            <a:ext cx="7347985" cy="2246965"/>
          </a:xfrm>
        </p:spPr>
        <p:txBody>
          <a:bodyPr/>
          <a:lstStyle>
            <a:lvl1pPr marL="0" indent="0">
              <a:buSzPct val="80000"/>
              <a:buNone/>
              <a:defRPr sz="3200">
                <a:solidFill>
                  <a:srgbClr val="FFFFFF"/>
                </a:solidFill>
              </a:defRPr>
            </a:lvl1pPr>
            <a:lvl2pPr>
              <a:defRPr sz="240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smtClean="0"/>
              <a:t>Text 24 </a:t>
            </a:r>
            <a:r>
              <a:rPr lang="en-US" dirty="0" err="1" smtClean="0"/>
              <a:t>pt</a:t>
            </a:r>
            <a:endParaRPr lang="en-US" dirty="0" smtClean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ounded Rectangle 10"/>
          <p:cNvSpPr/>
          <p:nvPr userDrawn="1"/>
        </p:nvSpPr>
        <p:spPr>
          <a:xfrm>
            <a:off x="919615" y="985832"/>
            <a:ext cx="1122706" cy="1177076"/>
          </a:xfrm>
          <a:prstGeom prst="round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75681" y="1063170"/>
            <a:ext cx="784912" cy="1005912"/>
            <a:chOff x="3155945" y="3794050"/>
            <a:chExt cx="229681" cy="292657"/>
          </a:xfrm>
          <a:solidFill>
            <a:srgbClr val="0078EF"/>
          </a:solidFill>
        </p:grpSpPr>
        <p:sp>
          <p:nvSpPr>
            <p:cNvPr id="13" name="Freeform 228"/>
            <p:cNvSpPr>
              <a:spLocks noChangeArrowheads="1"/>
            </p:cNvSpPr>
            <p:nvPr/>
          </p:nvSpPr>
          <p:spPr bwMode="auto">
            <a:xfrm>
              <a:off x="3155945" y="3794050"/>
              <a:ext cx="229681" cy="292657"/>
            </a:xfrm>
            <a:custGeom>
              <a:avLst/>
              <a:gdLst>
                <a:gd name="T0" fmla="*/ 0 w 548"/>
                <a:gd name="T1" fmla="*/ 419 h 695"/>
                <a:gd name="T2" fmla="*/ 0 w 548"/>
                <a:gd name="T3" fmla="*/ 419 h 695"/>
                <a:gd name="T4" fmla="*/ 274 w 548"/>
                <a:gd name="T5" fmla="*/ 694 h 695"/>
                <a:gd name="T6" fmla="*/ 547 w 548"/>
                <a:gd name="T7" fmla="*/ 419 h 695"/>
                <a:gd name="T8" fmla="*/ 339 w 548"/>
                <a:gd name="T9" fmla="*/ 154 h 695"/>
                <a:gd name="T10" fmla="*/ 339 w 548"/>
                <a:gd name="T11" fmla="*/ 116 h 695"/>
                <a:gd name="T12" fmla="*/ 351 w 548"/>
                <a:gd name="T13" fmla="*/ 116 h 695"/>
                <a:gd name="T14" fmla="*/ 362 w 548"/>
                <a:gd name="T15" fmla="*/ 105 h 695"/>
                <a:gd name="T16" fmla="*/ 362 w 548"/>
                <a:gd name="T17" fmla="*/ 11 h 695"/>
                <a:gd name="T18" fmla="*/ 351 w 548"/>
                <a:gd name="T19" fmla="*/ 0 h 695"/>
                <a:gd name="T20" fmla="*/ 211 w 548"/>
                <a:gd name="T21" fmla="*/ 0 h 695"/>
                <a:gd name="T22" fmla="*/ 199 w 548"/>
                <a:gd name="T23" fmla="*/ 11 h 695"/>
                <a:gd name="T24" fmla="*/ 199 w 548"/>
                <a:gd name="T25" fmla="*/ 105 h 695"/>
                <a:gd name="T26" fmla="*/ 211 w 548"/>
                <a:gd name="T27" fmla="*/ 116 h 695"/>
                <a:gd name="T28" fmla="*/ 223 w 548"/>
                <a:gd name="T29" fmla="*/ 116 h 695"/>
                <a:gd name="T30" fmla="*/ 223 w 548"/>
                <a:gd name="T31" fmla="*/ 151 h 695"/>
                <a:gd name="T32" fmla="*/ 0 w 548"/>
                <a:gd name="T33" fmla="*/ 419 h 695"/>
                <a:gd name="T34" fmla="*/ 525 w 548"/>
                <a:gd name="T35" fmla="*/ 419 h 695"/>
                <a:gd name="T36" fmla="*/ 525 w 548"/>
                <a:gd name="T37" fmla="*/ 419 h 695"/>
                <a:gd name="T38" fmla="*/ 274 w 548"/>
                <a:gd name="T39" fmla="*/ 670 h 695"/>
                <a:gd name="T40" fmla="*/ 23 w 548"/>
                <a:gd name="T41" fmla="*/ 419 h 695"/>
                <a:gd name="T42" fmla="*/ 274 w 548"/>
                <a:gd name="T43" fmla="*/ 169 h 695"/>
                <a:gd name="T44" fmla="*/ 525 w 548"/>
                <a:gd name="T45" fmla="*/ 419 h 695"/>
                <a:gd name="T46" fmla="*/ 223 w 548"/>
                <a:gd name="T47" fmla="*/ 23 h 695"/>
                <a:gd name="T48" fmla="*/ 223 w 548"/>
                <a:gd name="T49" fmla="*/ 23 h 695"/>
                <a:gd name="T50" fmla="*/ 339 w 548"/>
                <a:gd name="T51" fmla="*/ 23 h 695"/>
                <a:gd name="T52" fmla="*/ 339 w 548"/>
                <a:gd name="T53" fmla="*/ 93 h 695"/>
                <a:gd name="T54" fmla="*/ 223 w 548"/>
                <a:gd name="T55" fmla="*/ 93 h 695"/>
                <a:gd name="T56" fmla="*/ 223 w 548"/>
                <a:gd name="T57" fmla="*/ 23 h 695"/>
                <a:gd name="T58" fmla="*/ 245 w 548"/>
                <a:gd name="T59" fmla="*/ 116 h 695"/>
                <a:gd name="T60" fmla="*/ 245 w 548"/>
                <a:gd name="T61" fmla="*/ 116 h 695"/>
                <a:gd name="T62" fmla="*/ 315 w 548"/>
                <a:gd name="T63" fmla="*/ 116 h 695"/>
                <a:gd name="T64" fmla="*/ 315 w 548"/>
                <a:gd name="T65" fmla="*/ 149 h 695"/>
                <a:gd name="T66" fmla="*/ 274 w 548"/>
                <a:gd name="T67" fmla="*/ 146 h 695"/>
                <a:gd name="T68" fmla="*/ 245 w 548"/>
                <a:gd name="T69" fmla="*/ 147 h 695"/>
                <a:gd name="T70" fmla="*/ 245 w 548"/>
                <a:gd name="T71" fmla="*/ 116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48" h="695">
                  <a:moveTo>
                    <a:pt x="0" y="419"/>
                  </a:moveTo>
                  <a:lnTo>
                    <a:pt x="0" y="419"/>
                  </a:lnTo>
                  <a:cubicBezTo>
                    <a:pt x="0" y="570"/>
                    <a:pt x="123" y="694"/>
                    <a:pt x="274" y="694"/>
                  </a:cubicBezTo>
                  <a:cubicBezTo>
                    <a:pt x="425" y="694"/>
                    <a:pt x="547" y="570"/>
                    <a:pt x="547" y="419"/>
                  </a:cubicBezTo>
                  <a:cubicBezTo>
                    <a:pt x="547" y="291"/>
                    <a:pt x="459" y="183"/>
                    <a:pt x="339" y="154"/>
                  </a:cubicBezTo>
                  <a:cubicBezTo>
                    <a:pt x="339" y="116"/>
                    <a:pt x="339" y="116"/>
                    <a:pt x="339" y="116"/>
                  </a:cubicBezTo>
                  <a:cubicBezTo>
                    <a:pt x="351" y="116"/>
                    <a:pt x="351" y="116"/>
                    <a:pt x="351" y="116"/>
                  </a:cubicBezTo>
                  <a:cubicBezTo>
                    <a:pt x="357" y="116"/>
                    <a:pt x="362" y="111"/>
                    <a:pt x="362" y="105"/>
                  </a:cubicBezTo>
                  <a:cubicBezTo>
                    <a:pt x="362" y="11"/>
                    <a:pt x="362" y="11"/>
                    <a:pt x="362" y="11"/>
                  </a:cubicBezTo>
                  <a:cubicBezTo>
                    <a:pt x="362" y="5"/>
                    <a:pt x="357" y="0"/>
                    <a:pt x="351" y="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04" y="0"/>
                    <a:pt x="199" y="5"/>
                    <a:pt x="199" y="11"/>
                  </a:cubicBezTo>
                  <a:cubicBezTo>
                    <a:pt x="199" y="105"/>
                    <a:pt x="199" y="105"/>
                    <a:pt x="199" y="105"/>
                  </a:cubicBezTo>
                  <a:cubicBezTo>
                    <a:pt x="199" y="111"/>
                    <a:pt x="204" y="116"/>
                    <a:pt x="211" y="116"/>
                  </a:cubicBezTo>
                  <a:cubicBezTo>
                    <a:pt x="223" y="116"/>
                    <a:pt x="223" y="116"/>
                    <a:pt x="223" y="116"/>
                  </a:cubicBezTo>
                  <a:cubicBezTo>
                    <a:pt x="223" y="151"/>
                    <a:pt x="223" y="151"/>
                    <a:pt x="223" y="151"/>
                  </a:cubicBezTo>
                  <a:cubicBezTo>
                    <a:pt x="96" y="175"/>
                    <a:pt x="0" y="286"/>
                    <a:pt x="0" y="419"/>
                  </a:cubicBezTo>
                  <a:close/>
                  <a:moveTo>
                    <a:pt x="525" y="419"/>
                  </a:moveTo>
                  <a:lnTo>
                    <a:pt x="525" y="419"/>
                  </a:lnTo>
                  <a:cubicBezTo>
                    <a:pt x="525" y="558"/>
                    <a:pt x="412" y="670"/>
                    <a:pt x="274" y="670"/>
                  </a:cubicBezTo>
                  <a:cubicBezTo>
                    <a:pt x="135" y="670"/>
                    <a:pt x="23" y="558"/>
                    <a:pt x="23" y="419"/>
                  </a:cubicBezTo>
                  <a:cubicBezTo>
                    <a:pt x="23" y="282"/>
                    <a:pt x="135" y="169"/>
                    <a:pt x="274" y="169"/>
                  </a:cubicBezTo>
                  <a:cubicBezTo>
                    <a:pt x="412" y="169"/>
                    <a:pt x="525" y="282"/>
                    <a:pt x="525" y="419"/>
                  </a:cubicBezTo>
                  <a:close/>
                  <a:moveTo>
                    <a:pt x="223" y="23"/>
                  </a:moveTo>
                  <a:lnTo>
                    <a:pt x="223" y="23"/>
                  </a:lnTo>
                  <a:cubicBezTo>
                    <a:pt x="339" y="23"/>
                    <a:pt x="339" y="23"/>
                    <a:pt x="339" y="23"/>
                  </a:cubicBezTo>
                  <a:cubicBezTo>
                    <a:pt x="339" y="93"/>
                    <a:pt x="339" y="93"/>
                    <a:pt x="339" y="93"/>
                  </a:cubicBezTo>
                  <a:cubicBezTo>
                    <a:pt x="223" y="93"/>
                    <a:pt x="223" y="93"/>
                    <a:pt x="223" y="93"/>
                  </a:cubicBezTo>
                  <a:lnTo>
                    <a:pt x="223" y="23"/>
                  </a:lnTo>
                  <a:close/>
                  <a:moveTo>
                    <a:pt x="245" y="116"/>
                  </a:moveTo>
                  <a:lnTo>
                    <a:pt x="245" y="116"/>
                  </a:lnTo>
                  <a:cubicBezTo>
                    <a:pt x="315" y="116"/>
                    <a:pt x="315" y="116"/>
                    <a:pt x="315" y="116"/>
                  </a:cubicBezTo>
                  <a:cubicBezTo>
                    <a:pt x="315" y="149"/>
                    <a:pt x="315" y="149"/>
                    <a:pt x="315" y="149"/>
                  </a:cubicBezTo>
                  <a:cubicBezTo>
                    <a:pt x="302" y="147"/>
                    <a:pt x="288" y="146"/>
                    <a:pt x="274" y="146"/>
                  </a:cubicBezTo>
                  <a:cubicBezTo>
                    <a:pt x="264" y="146"/>
                    <a:pt x="255" y="147"/>
                    <a:pt x="245" y="147"/>
                  </a:cubicBezTo>
                  <a:lnTo>
                    <a:pt x="245" y="11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" name="Freeform 229"/>
            <p:cNvSpPr>
              <a:spLocks noChangeArrowheads="1"/>
            </p:cNvSpPr>
            <p:nvPr/>
          </p:nvSpPr>
          <p:spPr bwMode="auto">
            <a:xfrm>
              <a:off x="3187434" y="3884811"/>
              <a:ext cx="168555" cy="170408"/>
            </a:xfrm>
            <a:custGeom>
              <a:avLst/>
              <a:gdLst>
                <a:gd name="T0" fmla="*/ 0 w 403"/>
                <a:gd name="T1" fmla="*/ 201 h 404"/>
                <a:gd name="T2" fmla="*/ 0 w 403"/>
                <a:gd name="T3" fmla="*/ 201 h 404"/>
                <a:gd name="T4" fmla="*/ 201 w 403"/>
                <a:gd name="T5" fmla="*/ 403 h 404"/>
                <a:gd name="T6" fmla="*/ 402 w 403"/>
                <a:gd name="T7" fmla="*/ 201 h 404"/>
                <a:gd name="T8" fmla="*/ 201 w 403"/>
                <a:gd name="T9" fmla="*/ 0 h 404"/>
                <a:gd name="T10" fmla="*/ 0 w 403"/>
                <a:gd name="T11" fmla="*/ 201 h 404"/>
                <a:gd name="T12" fmla="*/ 201 w 403"/>
                <a:gd name="T13" fmla="*/ 24 h 404"/>
                <a:gd name="T14" fmla="*/ 201 w 403"/>
                <a:gd name="T15" fmla="*/ 24 h 404"/>
                <a:gd name="T16" fmla="*/ 379 w 403"/>
                <a:gd name="T17" fmla="*/ 201 h 404"/>
                <a:gd name="T18" fmla="*/ 201 w 403"/>
                <a:gd name="T19" fmla="*/ 379 h 404"/>
                <a:gd name="T20" fmla="*/ 23 w 403"/>
                <a:gd name="T21" fmla="*/ 201 h 404"/>
                <a:gd name="T22" fmla="*/ 201 w 403"/>
                <a:gd name="T23" fmla="*/ 24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3" h="404">
                  <a:moveTo>
                    <a:pt x="0" y="201"/>
                  </a:moveTo>
                  <a:lnTo>
                    <a:pt x="0" y="201"/>
                  </a:lnTo>
                  <a:cubicBezTo>
                    <a:pt x="0" y="313"/>
                    <a:pt x="89" y="403"/>
                    <a:pt x="201" y="403"/>
                  </a:cubicBezTo>
                  <a:cubicBezTo>
                    <a:pt x="311" y="403"/>
                    <a:pt x="402" y="313"/>
                    <a:pt x="402" y="201"/>
                  </a:cubicBezTo>
                  <a:cubicBezTo>
                    <a:pt x="402" y="91"/>
                    <a:pt x="311" y="0"/>
                    <a:pt x="201" y="0"/>
                  </a:cubicBezTo>
                  <a:cubicBezTo>
                    <a:pt x="89" y="0"/>
                    <a:pt x="0" y="91"/>
                    <a:pt x="0" y="201"/>
                  </a:cubicBezTo>
                  <a:close/>
                  <a:moveTo>
                    <a:pt x="201" y="24"/>
                  </a:moveTo>
                  <a:lnTo>
                    <a:pt x="201" y="24"/>
                  </a:lnTo>
                  <a:cubicBezTo>
                    <a:pt x="299" y="24"/>
                    <a:pt x="379" y="103"/>
                    <a:pt x="379" y="201"/>
                  </a:cubicBezTo>
                  <a:cubicBezTo>
                    <a:pt x="379" y="300"/>
                    <a:pt x="299" y="379"/>
                    <a:pt x="201" y="379"/>
                  </a:cubicBezTo>
                  <a:cubicBezTo>
                    <a:pt x="103" y="379"/>
                    <a:pt x="23" y="300"/>
                    <a:pt x="23" y="201"/>
                  </a:cubicBezTo>
                  <a:cubicBezTo>
                    <a:pt x="23" y="103"/>
                    <a:pt x="103" y="24"/>
                    <a:pt x="201" y="2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" name="Freeform 230"/>
            <p:cNvSpPr>
              <a:spLocks noChangeArrowheads="1"/>
            </p:cNvSpPr>
            <p:nvPr/>
          </p:nvSpPr>
          <p:spPr bwMode="auto">
            <a:xfrm>
              <a:off x="3265229" y="3921856"/>
              <a:ext cx="48159" cy="48159"/>
            </a:xfrm>
            <a:custGeom>
              <a:avLst/>
              <a:gdLst>
                <a:gd name="T0" fmla="*/ 13 w 114"/>
                <a:gd name="T1" fmla="*/ 112 h 113"/>
                <a:gd name="T2" fmla="*/ 13 w 114"/>
                <a:gd name="T3" fmla="*/ 112 h 113"/>
                <a:gd name="T4" fmla="*/ 21 w 114"/>
                <a:gd name="T5" fmla="*/ 108 h 113"/>
                <a:gd name="T6" fmla="*/ 108 w 114"/>
                <a:gd name="T7" fmla="*/ 21 h 113"/>
                <a:gd name="T8" fmla="*/ 108 w 114"/>
                <a:gd name="T9" fmla="*/ 4 h 113"/>
                <a:gd name="T10" fmla="*/ 92 w 114"/>
                <a:gd name="T11" fmla="*/ 4 h 113"/>
                <a:gd name="T12" fmla="*/ 4 w 114"/>
                <a:gd name="T13" fmla="*/ 91 h 113"/>
                <a:gd name="T14" fmla="*/ 4 w 114"/>
                <a:gd name="T15" fmla="*/ 108 h 113"/>
                <a:gd name="T16" fmla="*/ 13 w 114"/>
                <a:gd name="T17" fmla="*/ 11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" h="113">
                  <a:moveTo>
                    <a:pt x="13" y="112"/>
                  </a:moveTo>
                  <a:lnTo>
                    <a:pt x="13" y="112"/>
                  </a:lnTo>
                  <a:cubicBezTo>
                    <a:pt x="16" y="112"/>
                    <a:pt x="19" y="110"/>
                    <a:pt x="21" y="108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13" y="16"/>
                    <a:pt x="113" y="9"/>
                    <a:pt x="108" y="4"/>
                  </a:cubicBezTo>
                  <a:cubicBezTo>
                    <a:pt x="103" y="0"/>
                    <a:pt x="96" y="0"/>
                    <a:pt x="92" y="4"/>
                  </a:cubicBezTo>
                  <a:cubicBezTo>
                    <a:pt x="4" y="91"/>
                    <a:pt x="4" y="91"/>
                    <a:pt x="4" y="91"/>
                  </a:cubicBezTo>
                  <a:cubicBezTo>
                    <a:pt x="0" y="97"/>
                    <a:pt x="0" y="104"/>
                    <a:pt x="4" y="108"/>
                  </a:cubicBezTo>
                  <a:cubicBezTo>
                    <a:pt x="6" y="110"/>
                    <a:pt x="10" y="112"/>
                    <a:pt x="13" y="11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Quote_Slide">
    <p:bg>
      <p:bgPr>
        <a:gradFill>
          <a:gsLst>
            <a:gs pos="0">
              <a:srgbClr val="1DBDFF"/>
            </a:gs>
            <a:gs pos="47000">
              <a:srgbClr val="188DFF"/>
            </a:gs>
            <a:gs pos="100000">
              <a:srgbClr val="752FB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white bar" descr="Rectangle 59"/>
          <p:cNvSpPr/>
          <p:nvPr userDrawn="1"/>
        </p:nvSpPr>
        <p:spPr>
          <a:xfrm>
            <a:off x="9464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" name="Slide Number"/>
          <p:cNvSpPr txBox="1">
            <a:spLocks/>
          </p:cNvSpPr>
          <p:nvPr userDrawn="1"/>
        </p:nvSpPr>
        <p:spPr>
          <a:xfrm>
            <a:off x="231632" y="6403998"/>
            <a:ext cx="259043" cy="261610"/>
          </a:xfrm>
          <a:prstGeom prst="rect">
            <a:avLst/>
          </a:prstGeom>
        </p:spPr>
        <p:txBody>
          <a:bodyPr wrap="none" anchor="ctr"/>
          <a:lstStyle>
            <a:defPPr>
              <a:defRPr lang="en-US"/>
            </a:defPPr>
            <a:lvl1pPr marL="0" algn="l" defTabSz="914377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C84D205-261D-4C5B-9652-CCAC3F23D0B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215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22 pt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buSzPct val="80000"/>
              <a:defRPr sz="2200"/>
            </a:lvl1pPr>
            <a:lvl2pPr>
              <a:defRPr sz="220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smtClean="0"/>
              <a:t>First level 22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1"/>
            <a:r>
              <a:rPr lang="en-US" dirty="0" smtClean="0"/>
              <a:t>Second level 22 </a:t>
            </a:r>
            <a:r>
              <a:rPr lang="en-US" dirty="0" err="1" smtClean="0"/>
              <a:t>pt</a:t>
            </a:r>
            <a:endParaRPr lang="en-US" dirty="0" smtClean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"/>
          <p:cNvSpPr>
            <a:spLocks noGrp="1"/>
          </p:cNvSpPr>
          <p:nvPr>
            <p:ph type="title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293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46786" y="429275"/>
            <a:ext cx="10311765" cy="657844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 smtClean="0"/>
              <a:t>Content + Subtitle</a:t>
            </a:r>
            <a:endParaRPr lang="en-US" dirty="0"/>
          </a:p>
        </p:txBody>
      </p:sp>
      <p:sp>
        <p:nvSpPr>
          <p:cNvPr id="5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950976" y="1087119"/>
            <a:ext cx="10311765" cy="4183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800" b="0" kern="1200" baseline="0" smtClean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Subtitle text in Calibri (28pt)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946786" y="1728000"/>
            <a:ext cx="10311765" cy="44521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2200"/>
            </a:lvl1pPr>
            <a:lvl2pPr>
              <a:defRPr sz="2200"/>
            </a:lvl2pPr>
          </a:lstStyle>
          <a:p>
            <a:pPr lvl="0"/>
            <a:r>
              <a:rPr lang="en-US" dirty="0" smtClean="0"/>
              <a:t>Click to edit Master text styles (22 </a:t>
            </a:r>
            <a:r>
              <a:rPr lang="en-US" dirty="0" err="1" smtClean="0"/>
              <a:t>pt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Second level (22 pt)</a:t>
            </a:r>
          </a:p>
        </p:txBody>
      </p:sp>
    </p:spTree>
    <p:extLst>
      <p:ext uri="{BB962C8B-B14F-4D97-AF65-F5344CB8AC3E}">
        <p14:creationId xmlns:p14="http://schemas.microsoft.com/office/powerpoint/2010/main" val="2000816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"/>
          <p:cNvSpPr>
            <a:spLocks noGrp="1"/>
          </p:cNvSpPr>
          <p:nvPr>
            <p:ph type="title"/>
          </p:nvPr>
        </p:nvSpPr>
        <p:spPr>
          <a:xfrm>
            <a:off x="946786" y="4419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049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 dirty="0" smtClean="0"/>
              <a:t>Title Text</a:t>
            </a:r>
            <a:br>
              <a:rPr lang="en-US" dirty="0" smtClean="0"/>
            </a:br>
            <a:r>
              <a:rPr lang="en-US" dirty="0" smtClean="0"/>
              <a:t>with up to two lines</a:t>
            </a:r>
            <a:endParaRPr lang="en-US" dirty="0"/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946786" y="1728000"/>
            <a:ext cx="10311765" cy="4452138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 smtClean="0"/>
              <a:t>First level 28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1"/>
            <a:r>
              <a:rPr lang="en-US" dirty="0" smtClean="0"/>
              <a:t>Second level 20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2"/>
            <a:r>
              <a:rPr lang="en-US" dirty="0" smtClean="0"/>
              <a:t>Third level 18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3"/>
            <a:r>
              <a:rPr lang="en-US" dirty="0" smtClean="0"/>
              <a:t>Fourth level 16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4"/>
            <a:r>
              <a:rPr lang="en-US" dirty="0" smtClean="0"/>
              <a:t>Fifth level – avoid as too small</a:t>
            </a:r>
            <a:endParaRPr lang="en-US" dirty="0"/>
          </a:p>
        </p:txBody>
      </p:sp>
      <p:sp>
        <p:nvSpPr>
          <p:cNvPr id="24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4" name="Logo"/>
          <p:cNvGrpSpPr>
            <a:grpSpLocks noChangeAspect="1"/>
          </p:cNvGrpSpPr>
          <p:nvPr userDrawn="1"/>
        </p:nvGrpSpPr>
        <p:grpSpPr>
          <a:xfrm>
            <a:off x="11051812" y="6398865"/>
            <a:ext cx="875755" cy="212246"/>
            <a:chOff x="941528" y="4056809"/>
            <a:chExt cx="1454151" cy="352425"/>
          </a:xfrm>
          <a:solidFill>
            <a:schemeClr val="bg1">
              <a:lumMod val="75000"/>
            </a:schemeClr>
          </a:solidFill>
        </p:grpSpPr>
        <p:sp>
          <p:nvSpPr>
            <p:cNvPr id="55" name="Freeform 5"/>
            <p:cNvSpPr>
              <a:spLocks/>
            </p:cNvSpPr>
            <p:nvPr/>
          </p:nvSpPr>
          <p:spPr bwMode="auto">
            <a:xfrm>
              <a:off x="1009791" y="4056809"/>
              <a:ext cx="282575" cy="282575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941528" y="4125071"/>
              <a:ext cx="282575" cy="284163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1374916" y="4056809"/>
              <a:ext cx="163513" cy="152400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8" name="Rectangle 8"/>
            <p:cNvSpPr>
              <a:spLocks noChangeArrowheads="1"/>
            </p:cNvSpPr>
            <p:nvPr/>
          </p:nvSpPr>
          <p:spPr bwMode="auto">
            <a:xfrm>
              <a:off x="1614628" y="4056809"/>
              <a:ext cx="28575" cy="1524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1720991" y="4056809"/>
              <a:ext cx="147638" cy="152400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auto">
            <a:xfrm>
              <a:off x="1944828" y="4056809"/>
              <a:ext cx="149225" cy="152400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1" name="Freeform 11"/>
            <p:cNvSpPr>
              <a:spLocks noEditPoints="1"/>
            </p:cNvSpPr>
            <p:nvPr/>
          </p:nvSpPr>
          <p:spPr bwMode="auto">
            <a:xfrm>
              <a:off x="2170253" y="4056809"/>
              <a:ext cx="147638" cy="152400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auto">
            <a:xfrm>
              <a:off x="1374916" y="4256834"/>
              <a:ext cx="149225" cy="150813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3" name="Freeform 13"/>
            <p:cNvSpPr>
              <a:spLocks noEditPoints="1"/>
            </p:cNvSpPr>
            <p:nvPr/>
          </p:nvSpPr>
          <p:spPr bwMode="auto">
            <a:xfrm>
              <a:off x="1565416" y="4256834"/>
              <a:ext cx="147638" cy="150813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4" name="Freeform 14"/>
            <p:cNvSpPr>
              <a:spLocks/>
            </p:cNvSpPr>
            <p:nvPr/>
          </p:nvSpPr>
          <p:spPr bwMode="auto">
            <a:xfrm>
              <a:off x="1767028" y="4256834"/>
              <a:ext cx="147638" cy="152400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5" name="Freeform 15"/>
            <p:cNvSpPr>
              <a:spLocks/>
            </p:cNvSpPr>
            <p:nvPr/>
          </p:nvSpPr>
          <p:spPr bwMode="auto">
            <a:xfrm>
              <a:off x="1968641" y="4256834"/>
              <a:ext cx="147638" cy="150813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6" name="Freeform 16"/>
            <p:cNvSpPr>
              <a:spLocks/>
            </p:cNvSpPr>
            <p:nvPr/>
          </p:nvSpPr>
          <p:spPr bwMode="auto">
            <a:xfrm>
              <a:off x="2168666" y="4256834"/>
              <a:ext cx="149225" cy="152400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7" name="Freeform 17"/>
            <p:cNvSpPr>
              <a:spLocks noEditPoints="1"/>
            </p:cNvSpPr>
            <p:nvPr/>
          </p:nvSpPr>
          <p:spPr bwMode="auto">
            <a:xfrm>
              <a:off x="2340116" y="4058396"/>
              <a:ext cx="55563" cy="55563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rgbClr val="0079E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940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4039" r:id="rId2"/>
    <p:sldLayoutId id="2147483879" r:id="rId3"/>
    <p:sldLayoutId id="2147483882" r:id="rId4"/>
    <p:sldLayoutId id="2147483894" r:id="rId5"/>
    <p:sldLayoutId id="2147483981" r:id="rId6"/>
    <p:sldLayoutId id="2147483860" r:id="rId7"/>
    <p:sldLayoutId id="2147483861" r:id="rId8"/>
    <p:sldLayoutId id="2147483863" r:id="rId9"/>
    <p:sldLayoutId id="2147483885" r:id="rId10"/>
    <p:sldLayoutId id="2147483864" r:id="rId11"/>
    <p:sldLayoutId id="2147483866" r:id="rId12"/>
    <p:sldLayoutId id="2147483865" r:id="rId13"/>
    <p:sldLayoutId id="2147483897" r:id="rId14"/>
    <p:sldLayoutId id="2147483867" r:id="rId15"/>
    <p:sldLayoutId id="2147483884" r:id="rId16"/>
    <p:sldLayoutId id="2147483893" r:id="rId17"/>
    <p:sldLayoutId id="2147483883" r:id="rId18"/>
    <p:sldLayoutId id="2147483898" r:id="rId19"/>
    <p:sldLayoutId id="2147483868" r:id="rId20"/>
    <p:sldLayoutId id="2147483888" r:id="rId21"/>
    <p:sldLayoutId id="2147483869" r:id="rId22"/>
    <p:sldLayoutId id="2147483889" r:id="rId23"/>
    <p:sldLayoutId id="2147483870" r:id="rId24"/>
    <p:sldLayoutId id="2147483871" r:id="rId25"/>
    <p:sldLayoutId id="2147483872" r:id="rId26"/>
    <p:sldLayoutId id="2147484041" r:id="rId27"/>
    <p:sldLayoutId id="2147484042" r:id="rId28"/>
    <p:sldLayoutId id="2147484043" r:id="rId2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7338" indent="-287338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22860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44538" indent="-169863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22338" indent="-17780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79500" indent="-15875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3" pos="7092">
          <p15:clr>
            <a:srgbClr val="F26B43"/>
          </p15:clr>
        </p15:guide>
        <p15:guide id="4" pos="595">
          <p15:clr>
            <a:srgbClr val="F26B43"/>
          </p15:clr>
        </p15:guide>
        <p15:guide id="5" orient="horz" pos="540">
          <p15:clr>
            <a:srgbClr val="F26B43"/>
          </p15:clr>
        </p15:guide>
        <p15:guide id="6" orient="horz" pos="96">
          <p15:clr>
            <a:srgbClr val="F26B43"/>
          </p15:clr>
        </p15:guide>
        <p15:guide id="7" orient="horz" pos="4224">
          <p15:clr>
            <a:srgbClr val="F26B43"/>
          </p15:clr>
        </p15:guide>
        <p15:guide id="8" orient="horz" pos="1094" userDrawn="1">
          <p15:clr>
            <a:srgbClr val="F26B43"/>
          </p15:clr>
        </p15:guide>
        <p15:guide id="0" pos="3840" userDrawn="1">
          <p15:clr>
            <a:srgbClr val="F26B43"/>
          </p15:clr>
        </p15:guide>
        <p15:guide id="9" orient="horz" pos="3893" userDrawn="1">
          <p15:clr>
            <a:srgbClr val="F26B43"/>
          </p15:clr>
        </p15:guide>
        <p15:guide id="10" orient="horz" pos="1389" userDrawn="1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946786" y="429273"/>
            <a:ext cx="10311765" cy="10800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 dirty="0" smtClean="0"/>
              <a:t>Title Text</a:t>
            </a:r>
            <a:br>
              <a:rPr lang="en-US" dirty="0" smtClean="0"/>
            </a:br>
            <a:r>
              <a:rPr lang="en-US" dirty="0" smtClean="0"/>
              <a:t>with up to two lines</a:t>
            </a:r>
            <a:endParaRPr lang="en-US" dirty="0"/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946786" y="1728000"/>
            <a:ext cx="10311765" cy="4452138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 smtClean="0"/>
              <a:t>First level 28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1"/>
            <a:r>
              <a:rPr lang="en-US" dirty="0" smtClean="0"/>
              <a:t>Second level 20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2"/>
            <a:r>
              <a:rPr lang="en-US" dirty="0" smtClean="0"/>
              <a:t>Third level 18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3"/>
            <a:r>
              <a:rPr lang="en-US" dirty="0" smtClean="0"/>
              <a:t>Fourth level 16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4"/>
            <a:r>
              <a:rPr lang="en-US" dirty="0" smtClean="0"/>
              <a:t>Fifth level – avoid as too small</a:t>
            </a:r>
            <a:endParaRPr lang="en-US" dirty="0"/>
          </a:p>
        </p:txBody>
      </p:sp>
      <p:sp>
        <p:nvSpPr>
          <p:cNvPr id="24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  <a:prstGeom prst="rect">
            <a:avLst/>
          </a:prstGeom>
        </p:spPr>
        <p:txBody>
          <a:bodyPr wrap="none"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srgbClr val="FFFFFF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grpSp>
        <p:nvGrpSpPr>
          <p:cNvPr id="54" name="Logo"/>
          <p:cNvGrpSpPr>
            <a:grpSpLocks noChangeAspect="1"/>
          </p:cNvGrpSpPr>
          <p:nvPr userDrawn="1"/>
        </p:nvGrpSpPr>
        <p:grpSpPr>
          <a:xfrm>
            <a:off x="11051812" y="6398865"/>
            <a:ext cx="875755" cy="212246"/>
            <a:chOff x="941528" y="4056809"/>
            <a:chExt cx="1454151" cy="352425"/>
          </a:xfrm>
          <a:solidFill>
            <a:schemeClr val="bg1">
              <a:lumMod val="75000"/>
            </a:schemeClr>
          </a:solidFill>
        </p:grpSpPr>
        <p:sp>
          <p:nvSpPr>
            <p:cNvPr id="55" name="Freeform 5"/>
            <p:cNvSpPr>
              <a:spLocks/>
            </p:cNvSpPr>
            <p:nvPr/>
          </p:nvSpPr>
          <p:spPr bwMode="auto">
            <a:xfrm>
              <a:off x="1009791" y="4056809"/>
              <a:ext cx="282575" cy="282575"/>
            </a:xfrm>
            <a:custGeom>
              <a:avLst/>
              <a:gdLst>
                <a:gd name="T0" fmla="*/ 178 w 178"/>
                <a:gd name="T1" fmla="*/ 0 h 178"/>
                <a:gd name="T2" fmla="*/ 178 w 178"/>
                <a:gd name="T3" fmla="*/ 178 h 178"/>
                <a:gd name="T4" fmla="*/ 135 w 178"/>
                <a:gd name="T5" fmla="*/ 178 h 178"/>
                <a:gd name="T6" fmla="*/ 135 w 178"/>
                <a:gd name="T7" fmla="*/ 43 h 178"/>
                <a:gd name="T8" fmla="*/ 0 w 178"/>
                <a:gd name="T9" fmla="*/ 43 h 178"/>
                <a:gd name="T10" fmla="*/ 0 w 178"/>
                <a:gd name="T11" fmla="*/ 0 h 178"/>
                <a:gd name="T12" fmla="*/ 178 w 178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8">
                  <a:moveTo>
                    <a:pt x="178" y="0"/>
                  </a:moveTo>
                  <a:lnTo>
                    <a:pt x="178" y="178"/>
                  </a:lnTo>
                  <a:lnTo>
                    <a:pt x="135" y="178"/>
                  </a:lnTo>
                  <a:lnTo>
                    <a:pt x="135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941528" y="4125071"/>
              <a:ext cx="282575" cy="284163"/>
            </a:xfrm>
            <a:custGeom>
              <a:avLst/>
              <a:gdLst>
                <a:gd name="T0" fmla="*/ 178 w 178"/>
                <a:gd name="T1" fmla="*/ 135 h 179"/>
                <a:gd name="T2" fmla="*/ 178 w 178"/>
                <a:gd name="T3" fmla="*/ 179 h 179"/>
                <a:gd name="T4" fmla="*/ 0 w 178"/>
                <a:gd name="T5" fmla="*/ 179 h 179"/>
                <a:gd name="T6" fmla="*/ 0 w 178"/>
                <a:gd name="T7" fmla="*/ 0 h 179"/>
                <a:gd name="T8" fmla="*/ 43 w 178"/>
                <a:gd name="T9" fmla="*/ 0 h 179"/>
                <a:gd name="T10" fmla="*/ 43 w 178"/>
                <a:gd name="T11" fmla="*/ 135 h 179"/>
                <a:gd name="T12" fmla="*/ 178 w 178"/>
                <a:gd name="T13" fmla="*/ 1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79">
                  <a:moveTo>
                    <a:pt x="178" y="135"/>
                  </a:moveTo>
                  <a:lnTo>
                    <a:pt x="178" y="179"/>
                  </a:lnTo>
                  <a:lnTo>
                    <a:pt x="0" y="17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135"/>
                  </a:lnTo>
                  <a:lnTo>
                    <a:pt x="178" y="1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1374916" y="4056809"/>
              <a:ext cx="163513" cy="152400"/>
            </a:xfrm>
            <a:custGeom>
              <a:avLst/>
              <a:gdLst>
                <a:gd name="T0" fmla="*/ 103 w 103"/>
                <a:gd name="T1" fmla="*/ 96 h 96"/>
                <a:gd name="T2" fmla="*/ 103 w 103"/>
                <a:gd name="T3" fmla="*/ 0 h 96"/>
                <a:gd name="T4" fmla="*/ 85 w 103"/>
                <a:gd name="T5" fmla="*/ 0 h 96"/>
                <a:gd name="T6" fmla="*/ 52 w 103"/>
                <a:gd name="T7" fmla="*/ 48 h 96"/>
                <a:gd name="T8" fmla="*/ 19 w 103"/>
                <a:gd name="T9" fmla="*/ 0 h 96"/>
                <a:gd name="T10" fmla="*/ 0 w 103"/>
                <a:gd name="T11" fmla="*/ 0 h 96"/>
                <a:gd name="T12" fmla="*/ 0 w 103"/>
                <a:gd name="T13" fmla="*/ 96 h 96"/>
                <a:gd name="T14" fmla="*/ 19 w 103"/>
                <a:gd name="T15" fmla="*/ 96 h 96"/>
                <a:gd name="T16" fmla="*/ 19 w 103"/>
                <a:gd name="T17" fmla="*/ 33 h 96"/>
                <a:gd name="T18" fmla="*/ 46 w 103"/>
                <a:gd name="T19" fmla="*/ 73 h 96"/>
                <a:gd name="T20" fmla="*/ 57 w 103"/>
                <a:gd name="T21" fmla="*/ 73 h 96"/>
                <a:gd name="T22" fmla="*/ 84 w 103"/>
                <a:gd name="T23" fmla="*/ 33 h 96"/>
                <a:gd name="T24" fmla="*/ 84 w 103"/>
                <a:gd name="T25" fmla="*/ 96 h 96"/>
                <a:gd name="T26" fmla="*/ 103 w 103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6">
                  <a:moveTo>
                    <a:pt x="103" y="96"/>
                  </a:moveTo>
                  <a:lnTo>
                    <a:pt x="103" y="0"/>
                  </a:lnTo>
                  <a:lnTo>
                    <a:pt x="85" y="0"/>
                  </a:lnTo>
                  <a:lnTo>
                    <a:pt x="52" y="48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9" y="96"/>
                  </a:lnTo>
                  <a:lnTo>
                    <a:pt x="19" y="33"/>
                  </a:lnTo>
                  <a:lnTo>
                    <a:pt x="46" y="73"/>
                  </a:lnTo>
                  <a:lnTo>
                    <a:pt x="57" y="73"/>
                  </a:lnTo>
                  <a:lnTo>
                    <a:pt x="84" y="33"/>
                  </a:lnTo>
                  <a:lnTo>
                    <a:pt x="84" y="96"/>
                  </a:lnTo>
                  <a:lnTo>
                    <a:pt x="103" y="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8" name="Rectangle 8"/>
            <p:cNvSpPr>
              <a:spLocks noChangeArrowheads="1"/>
            </p:cNvSpPr>
            <p:nvPr/>
          </p:nvSpPr>
          <p:spPr bwMode="auto">
            <a:xfrm>
              <a:off x="1614628" y="4056809"/>
              <a:ext cx="28575" cy="1524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1720991" y="4056809"/>
              <a:ext cx="147638" cy="152400"/>
            </a:xfrm>
            <a:custGeom>
              <a:avLst/>
              <a:gdLst>
                <a:gd name="T0" fmla="*/ 193 w 193"/>
                <a:gd name="T1" fmla="*/ 178 h 198"/>
                <a:gd name="T2" fmla="*/ 193 w 193"/>
                <a:gd name="T3" fmla="*/ 134 h 198"/>
                <a:gd name="T4" fmla="*/ 154 w 193"/>
                <a:gd name="T5" fmla="*/ 134 h 198"/>
                <a:gd name="T6" fmla="*/ 154 w 193"/>
                <a:gd name="T7" fmla="*/ 160 h 198"/>
                <a:gd name="T8" fmla="*/ 37 w 193"/>
                <a:gd name="T9" fmla="*/ 160 h 198"/>
                <a:gd name="T10" fmla="*/ 37 w 193"/>
                <a:gd name="T11" fmla="*/ 38 h 198"/>
                <a:gd name="T12" fmla="*/ 154 w 193"/>
                <a:gd name="T13" fmla="*/ 38 h 198"/>
                <a:gd name="T14" fmla="*/ 154 w 193"/>
                <a:gd name="T15" fmla="*/ 64 h 198"/>
                <a:gd name="T16" fmla="*/ 193 w 193"/>
                <a:gd name="T17" fmla="*/ 64 h 198"/>
                <a:gd name="T18" fmla="*/ 193 w 193"/>
                <a:gd name="T19" fmla="*/ 20 h 198"/>
                <a:gd name="T20" fmla="*/ 173 w 193"/>
                <a:gd name="T21" fmla="*/ 0 h 198"/>
                <a:gd name="T22" fmla="*/ 18 w 193"/>
                <a:gd name="T23" fmla="*/ 0 h 198"/>
                <a:gd name="T24" fmla="*/ 0 w 193"/>
                <a:gd name="T25" fmla="*/ 20 h 198"/>
                <a:gd name="T26" fmla="*/ 0 w 193"/>
                <a:gd name="T27" fmla="*/ 178 h 198"/>
                <a:gd name="T28" fmla="*/ 18 w 193"/>
                <a:gd name="T29" fmla="*/ 198 h 198"/>
                <a:gd name="T30" fmla="*/ 174 w 193"/>
                <a:gd name="T31" fmla="*/ 198 h 198"/>
                <a:gd name="T32" fmla="*/ 193 w 193"/>
                <a:gd name="T33" fmla="*/ 178 h 198"/>
                <a:gd name="T34" fmla="*/ 193 w 193"/>
                <a:gd name="T35" fmla="*/ 17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8">
                  <a:moveTo>
                    <a:pt x="193" y="178"/>
                  </a:moveTo>
                  <a:lnTo>
                    <a:pt x="193" y="134"/>
                  </a:lnTo>
                  <a:lnTo>
                    <a:pt x="154" y="134"/>
                  </a:lnTo>
                  <a:lnTo>
                    <a:pt x="154" y="160"/>
                  </a:lnTo>
                  <a:lnTo>
                    <a:pt x="37" y="160"/>
                  </a:lnTo>
                  <a:lnTo>
                    <a:pt x="37" y="38"/>
                  </a:lnTo>
                  <a:lnTo>
                    <a:pt x="154" y="38"/>
                  </a:lnTo>
                  <a:lnTo>
                    <a:pt x="154" y="64"/>
                  </a:lnTo>
                  <a:lnTo>
                    <a:pt x="193" y="64"/>
                  </a:ln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78"/>
                  </a:cubicBezTo>
                  <a:lnTo>
                    <a:pt x="193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auto">
            <a:xfrm>
              <a:off x="1944828" y="4056809"/>
              <a:ext cx="149225" cy="152400"/>
            </a:xfrm>
            <a:custGeom>
              <a:avLst/>
              <a:gdLst>
                <a:gd name="T0" fmla="*/ 195 w 195"/>
                <a:gd name="T1" fmla="*/ 200 h 200"/>
                <a:gd name="T2" fmla="*/ 136 w 195"/>
                <a:gd name="T3" fmla="*/ 120 h 200"/>
                <a:gd name="T4" fmla="*/ 175 w 195"/>
                <a:gd name="T5" fmla="*/ 120 h 200"/>
                <a:gd name="T6" fmla="*/ 195 w 195"/>
                <a:gd name="T7" fmla="*/ 100 h 200"/>
                <a:gd name="T8" fmla="*/ 195 w 195"/>
                <a:gd name="T9" fmla="*/ 20 h 200"/>
                <a:gd name="T10" fmla="*/ 175 w 195"/>
                <a:gd name="T11" fmla="*/ 0 h 200"/>
                <a:gd name="T12" fmla="*/ 0 w 195"/>
                <a:gd name="T13" fmla="*/ 0 h 200"/>
                <a:gd name="T14" fmla="*/ 0 w 195"/>
                <a:gd name="T15" fmla="*/ 199 h 200"/>
                <a:gd name="T16" fmla="*/ 39 w 195"/>
                <a:gd name="T17" fmla="*/ 199 h 200"/>
                <a:gd name="T18" fmla="*/ 39 w 195"/>
                <a:gd name="T19" fmla="*/ 119 h 200"/>
                <a:gd name="T20" fmla="*/ 87 w 195"/>
                <a:gd name="T21" fmla="*/ 119 h 200"/>
                <a:gd name="T22" fmla="*/ 145 w 195"/>
                <a:gd name="T23" fmla="*/ 199 h 200"/>
                <a:gd name="T24" fmla="*/ 195 w 195"/>
                <a:gd name="T25" fmla="*/ 199 h 200"/>
                <a:gd name="T26" fmla="*/ 195 w 195"/>
                <a:gd name="T27" fmla="*/ 200 h 200"/>
                <a:gd name="T28" fmla="*/ 39 w 195"/>
                <a:gd name="T29" fmla="*/ 40 h 200"/>
                <a:gd name="T30" fmla="*/ 156 w 195"/>
                <a:gd name="T31" fmla="*/ 40 h 200"/>
                <a:gd name="T32" fmla="*/ 156 w 195"/>
                <a:gd name="T33" fmla="*/ 82 h 200"/>
                <a:gd name="T34" fmla="*/ 39 w 195"/>
                <a:gd name="T35" fmla="*/ 82 h 200"/>
                <a:gd name="T36" fmla="*/ 39 w 195"/>
                <a:gd name="T37" fmla="*/ 40 h 200"/>
                <a:gd name="T38" fmla="*/ 39 w 195"/>
                <a:gd name="T3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00">
                  <a:moveTo>
                    <a:pt x="195" y="200"/>
                  </a:moveTo>
                  <a:lnTo>
                    <a:pt x="136" y="120"/>
                  </a:lnTo>
                  <a:lnTo>
                    <a:pt x="175" y="120"/>
                  </a:lnTo>
                  <a:cubicBezTo>
                    <a:pt x="185" y="120"/>
                    <a:pt x="195" y="112"/>
                    <a:pt x="195" y="100"/>
                  </a:cubicBezTo>
                  <a:lnTo>
                    <a:pt x="195" y="20"/>
                  </a:lnTo>
                  <a:cubicBezTo>
                    <a:pt x="195" y="8"/>
                    <a:pt x="187" y="0"/>
                    <a:pt x="175" y="0"/>
                  </a:cubicBezTo>
                  <a:lnTo>
                    <a:pt x="0" y="0"/>
                  </a:lnTo>
                  <a:lnTo>
                    <a:pt x="0" y="199"/>
                  </a:lnTo>
                  <a:lnTo>
                    <a:pt x="39" y="199"/>
                  </a:lnTo>
                  <a:lnTo>
                    <a:pt x="39" y="119"/>
                  </a:lnTo>
                  <a:lnTo>
                    <a:pt x="87" y="119"/>
                  </a:lnTo>
                  <a:lnTo>
                    <a:pt x="145" y="199"/>
                  </a:lnTo>
                  <a:lnTo>
                    <a:pt x="195" y="199"/>
                  </a:lnTo>
                  <a:lnTo>
                    <a:pt x="195" y="200"/>
                  </a:lnTo>
                  <a:close/>
                  <a:moveTo>
                    <a:pt x="39" y="40"/>
                  </a:moveTo>
                  <a:lnTo>
                    <a:pt x="156" y="40"/>
                  </a:lnTo>
                  <a:lnTo>
                    <a:pt x="156" y="82"/>
                  </a:lnTo>
                  <a:lnTo>
                    <a:pt x="39" y="82"/>
                  </a:ln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1" name="Freeform 11"/>
            <p:cNvSpPr>
              <a:spLocks noEditPoints="1"/>
            </p:cNvSpPr>
            <p:nvPr/>
          </p:nvSpPr>
          <p:spPr bwMode="auto">
            <a:xfrm>
              <a:off x="2170253" y="4056809"/>
              <a:ext cx="147638" cy="152400"/>
            </a:xfrm>
            <a:custGeom>
              <a:avLst/>
              <a:gdLst>
                <a:gd name="T0" fmla="*/ 194 w 194"/>
                <a:gd name="T1" fmla="*/ 178 h 198"/>
                <a:gd name="T2" fmla="*/ 194 w 194"/>
                <a:gd name="T3" fmla="*/ 20 h 198"/>
                <a:gd name="T4" fmla="*/ 174 w 194"/>
                <a:gd name="T5" fmla="*/ 0 h 198"/>
                <a:gd name="T6" fmla="*/ 18 w 194"/>
                <a:gd name="T7" fmla="*/ 0 h 198"/>
                <a:gd name="T8" fmla="*/ 0 w 194"/>
                <a:gd name="T9" fmla="*/ 20 h 198"/>
                <a:gd name="T10" fmla="*/ 0 w 194"/>
                <a:gd name="T11" fmla="*/ 178 h 198"/>
                <a:gd name="T12" fmla="*/ 18 w 194"/>
                <a:gd name="T13" fmla="*/ 198 h 198"/>
                <a:gd name="T14" fmla="*/ 176 w 194"/>
                <a:gd name="T15" fmla="*/ 198 h 198"/>
                <a:gd name="T16" fmla="*/ 194 w 194"/>
                <a:gd name="T17" fmla="*/ 178 h 198"/>
                <a:gd name="T18" fmla="*/ 194 w 194"/>
                <a:gd name="T19" fmla="*/ 178 h 198"/>
                <a:gd name="T20" fmla="*/ 38 w 194"/>
                <a:gd name="T21" fmla="*/ 38 h 198"/>
                <a:gd name="T22" fmla="*/ 156 w 194"/>
                <a:gd name="T23" fmla="*/ 38 h 198"/>
                <a:gd name="T24" fmla="*/ 156 w 194"/>
                <a:gd name="T25" fmla="*/ 160 h 198"/>
                <a:gd name="T26" fmla="*/ 38 w 194"/>
                <a:gd name="T27" fmla="*/ 160 h 198"/>
                <a:gd name="T28" fmla="*/ 38 w 194"/>
                <a:gd name="T29" fmla="*/ 38 h 198"/>
                <a:gd name="T30" fmla="*/ 38 w 194"/>
                <a:gd name="T31" fmla="*/ 3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4" h="198">
                  <a:moveTo>
                    <a:pt x="194" y="178"/>
                  </a:move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6" y="198"/>
                  </a:lnTo>
                  <a:cubicBezTo>
                    <a:pt x="186" y="198"/>
                    <a:pt x="194" y="190"/>
                    <a:pt x="194" y="178"/>
                  </a:cubicBezTo>
                  <a:lnTo>
                    <a:pt x="194" y="178"/>
                  </a:lnTo>
                  <a:close/>
                  <a:moveTo>
                    <a:pt x="38" y="38"/>
                  </a:moveTo>
                  <a:lnTo>
                    <a:pt x="156" y="38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auto">
            <a:xfrm>
              <a:off x="1374916" y="4256834"/>
              <a:ext cx="149225" cy="150813"/>
            </a:xfrm>
            <a:custGeom>
              <a:avLst/>
              <a:gdLst>
                <a:gd name="T0" fmla="*/ 94 w 94"/>
                <a:gd name="T1" fmla="*/ 19 h 95"/>
                <a:gd name="T2" fmla="*/ 94 w 94"/>
                <a:gd name="T3" fmla="*/ 0 h 95"/>
                <a:gd name="T4" fmla="*/ 0 w 94"/>
                <a:gd name="T5" fmla="*/ 0 h 95"/>
                <a:gd name="T6" fmla="*/ 0 w 94"/>
                <a:gd name="T7" fmla="*/ 95 h 95"/>
                <a:gd name="T8" fmla="*/ 19 w 94"/>
                <a:gd name="T9" fmla="*/ 95 h 95"/>
                <a:gd name="T10" fmla="*/ 19 w 94"/>
                <a:gd name="T11" fmla="*/ 57 h 95"/>
                <a:gd name="T12" fmla="*/ 75 w 94"/>
                <a:gd name="T13" fmla="*/ 57 h 95"/>
                <a:gd name="T14" fmla="*/ 75 w 94"/>
                <a:gd name="T15" fmla="*/ 38 h 95"/>
                <a:gd name="T16" fmla="*/ 19 w 94"/>
                <a:gd name="T17" fmla="*/ 38 h 95"/>
                <a:gd name="T18" fmla="*/ 19 w 94"/>
                <a:gd name="T19" fmla="*/ 19 h 95"/>
                <a:gd name="T20" fmla="*/ 94 w 94"/>
                <a:gd name="T21" fmla="*/ 1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95">
                  <a:moveTo>
                    <a:pt x="94" y="19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19" y="95"/>
                  </a:lnTo>
                  <a:lnTo>
                    <a:pt x="19" y="57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94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3" name="Freeform 13"/>
            <p:cNvSpPr>
              <a:spLocks noEditPoints="1"/>
            </p:cNvSpPr>
            <p:nvPr/>
          </p:nvSpPr>
          <p:spPr bwMode="auto">
            <a:xfrm>
              <a:off x="1565416" y="4256834"/>
              <a:ext cx="147638" cy="150813"/>
            </a:xfrm>
            <a:custGeom>
              <a:avLst/>
              <a:gdLst>
                <a:gd name="T0" fmla="*/ 193 w 193"/>
                <a:gd name="T1" fmla="*/ 180 h 198"/>
                <a:gd name="T2" fmla="*/ 193 w 193"/>
                <a:gd name="T3" fmla="*/ 20 h 198"/>
                <a:gd name="T4" fmla="*/ 173 w 193"/>
                <a:gd name="T5" fmla="*/ 0 h 198"/>
                <a:gd name="T6" fmla="*/ 18 w 193"/>
                <a:gd name="T7" fmla="*/ 0 h 198"/>
                <a:gd name="T8" fmla="*/ 0 w 193"/>
                <a:gd name="T9" fmla="*/ 20 h 198"/>
                <a:gd name="T10" fmla="*/ 0 w 193"/>
                <a:gd name="T11" fmla="*/ 178 h 198"/>
                <a:gd name="T12" fmla="*/ 18 w 193"/>
                <a:gd name="T13" fmla="*/ 198 h 198"/>
                <a:gd name="T14" fmla="*/ 174 w 193"/>
                <a:gd name="T15" fmla="*/ 198 h 198"/>
                <a:gd name="T16" fmla="*/ 193 w 193"/>
                <a:gd name="T17" fmla="*/ 180 h 198"/>
                <a:gd name="T18" fmla="*/ 193 w 193"/>
                <a:gd name="T19" fmla="*/ 180 h 198"/>
                <a:gd name="T20" fmla="*/ 38 w 193"/>
                <a:gd name="T21" fmla="*/ 40 h 198"/>
                <a:gd name="T22" fmla="*/ 154 w 193"/>
                <a:gd name="T23" fmla="*/ 40 h 198"/>
                <a:gd name="T24" fmla="*/ 154 w 193"/>
                <a:gd name="T25" fmla="*/ 161 h 198"/>
                <a:gd name="T26" fmla="*/ 37 w 193"/>
                <a:gd name="T27" fmla="*/ 161 h 198"/>
                <a:gd name="T28" fmla="*/ 37 w 193"/>
                <a:gd name="T29" fmla="*/ 40 h 198"/>
                <a:gd name="T30" fmla="*/ 38 w 193"/>
                <a:gd name="T31" fmla="*/ 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98">
                  <a:moveTo>
                    <a:pt x="193" y="180"/>
                  </a:moveTo>
                  <a:lnTo>
                    <a:pt x="193" y="20"/>
                  </a:lnTo>
                  <a:cubicBezTo>
                    <a:pt x="193" y="8"/>
                    <a:pt x="185" y="0"/>
                    <a:pt x="173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5" y="198"/>
                    <a:pt x="193" y="190"/>
                    <a:pt x="193" y="180"/>
                  </a:cubicBezTo>
                  <a:lnTo>
                    <a:pt x="193" y="180"/>
                  </a:lnTo>
                  <a:close/>
                  <a:moveTo>
                    <a:pt x="38" y="40"/>
                  </a:moveTo>
                  <a:lnTo>
                    <a:pt x="154" y="40"/>
                  </a:lnTo>
                  <a:lnTo>
                    <a:pt x="154" y="161"/>
                  </a:lnTo>
                  <a:lnTo>
                    <a:pt x="37" y="161"/>
                  </a:lnTo>
                  <a:lnTo>
                    <a:pt x="37" y="40"/>
                  </a:lnTo>
                  <a:lnTo>
                    <a:pt x="38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4" name="Freeform 14"/>
            <p:cNvSpPr>
              <a:spLocks/>
            </p:cNvSpPr>
            <p:nvPr/>
          </p:nvSpPr>
          <p:spPr bwMode="auto">
            <a:xfrm>
              <a:off x="1767028" y="4256834"/>
              <a:ext cx="147638" cy="152400"/>
            </a:xfrm>
            <a:custGeom>
              <a:avLst/>
              <a:gdLst>
                <a:gd name="T0" fmla="*/ 194 w 194"/>
                <a:gd name="T1" fmla="*/ 179 h 199"/>
                <a:gd name="T2" fmla="*/ 194 w 194"/>
                <a:gd name="T3" fmla="*/ 135 h 199"/>
                <a:gd name="T4" fmla="*/ 156 w 194"/>
                <a:gd name="T5" fmla="*/ 135 h 199"/>
                <a:gd name="T6" fmla="*/ 156 w 194"/>
                <a:gd name="T7" fmla="*/ 160 h 199"/>
                <a:gd name="T8" fmla="*/ 38 w 194"/>
                <a:gd name="T9" fmla="*/ 160 h 199"/>
                <a:gd name="T10" fmla="*/ 38 w 194"/>
                <a:gd name="T11" fmla="*/ 39 h 199"/>
                <a:gd name="T12" fmla="*/ 156 w 194"/>
                <a:gd name="T13" fmla="*/ 39 h 199"/>
                <a:gd name="T14" fmla="*/ 156 w 194"/>
                <a:gd name="T15" fmla="*/ 64 h 199"/>
                <a:gd name="T16" fmla="*/ 194 w 194"/>
                <a:gd name="T17" fmla="*/ 64 h 199"/>
                <a:gd name="T18" fmla="*/ 194 w 194"/>
                <a:gd name="T19" fmla="*/ 20 h 199"/>
                <a:gd name="T20" fmla="*/ 174 w 194"/>
                <a:gd name="T21" fmla="*/ 0 h 199"/>
                <a:gd name="T22" fmla="*/ 18 w 194"/>
                <a:gd name="T23" fmla="*/ 0 h 199"/>
                <a:gd name="T24" fmla="*/ 0 w 194"/>
                <a:gd name="T25" fmla="*/ 20 h 199"/>
                <a:gd name="T26" fmla="*/ 0 w 194"/>
                <a:gd name="T27" fmla="*/ 179 h 199"/>
                <a:gd name="T28" fmla="*/ 18 w 194"/>
                <a:gd name="T29" fmla="*/ 199 h 199"/>
                <a:gd name="T30" fmla="*/ 174 w 194"/>
                <a:gd name="T31" fmla="*/ 199 h 199"/>
                <a:gd name="T32" fmla="*/ 194 w 194"/>
                <a:gd name="T33" fmla="*/ 179 h 199"/>
                <a:gd name="T34" fmla="*/ 194 w 194"/>
                <a:gd name="T35" fmla="*/ 17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199">
                  <a:moveTo>
                    <a:pt x="194" y="179"/>
                  </a:moveTo>
                  <a:lnTo>
                    <a:pt x="194" y="135"/>
                  </a:lnTo>
                  <a:lnTo>
                    <a:pt x="156" y="135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39"/>
                  </a:lnTo>
                  <a:lnTo>
                    <a:pt x="156" y="39"/>
                  </a:lnTo>
                  <a:lnTo>
                    <a:pt x="156" y="64"/>
                  </a:lnTo>
                  <a:lnTo>
                    <a:pt x="194" y="64"/>
                  </a:lnTo>
                  <a:lnTo>
                    <a:pt x="194" y="20"/>
                  </a:lnTo>
                  <a:cubicBezTo>
                    <a:pt x="194" y="8"/>
                    <a:pt x="186" y="0"/>
                    <a:pt x="174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20"/>
                  </a:cubicBezTo>
                  <a:lnTo>
                    <a:pt x="0" y="179"/>
                  </a:lnTo>
                  <a:cubicBezTo>
                    <a:pt x="0" y="189"/>
                    <a:pt x="8" y="199"/>
                    <a:pt x="18" y="199"/>
                  </a:cubicBezTo>
                  <a:lnTo>
                    <a:pt x="174" y="199"/>
                  </a:lnTo>
                  <a:cubicBezTo>
                    <a:pt x="185" y="197"/>
                    <a:pt x="194" y="189"/>
                    <a:pt x="194" y="179"/>
                  </a:cubicBezTo>
                  <a:lnTo>
                    <a:pt x="194" y="1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5" name="Freeform 15"/>
            <p:cNvSpPr>
              <a:spLocks/>
            </p:cNvSpPr>
            <p:nvPr/>
          </p:nvSpPr>
          <p:spPr bwMode="auto">
            <a:xfrm>
              <a:off x="1968641" y="4256834"/>
              <a:ext cx="147638" cy="150813"/>
            </a:xfrm>
            <a:custGeom>
              <a:avLst/>
              <a:gdLst>
                <a:gd name="T0" fmla="*/ 194 w 194"/>
                <a:gd name="T1" fmla="*/ 180 h 198"/>
                <a:gd name="T2" fmla="*/ 194 w 194"/>
                <a:gd name="T3" fmla="*/ 0 h 198"/>
                <a:gd name="T4" fmla="*/ 156 w 194"/>
                <a:gd name="T5" fmla="*/ 0 h 198"/>
                <a:gd name="T6" fmla="*/ 156 w 194"/>
                <a:gd name="T7" fmla="*/ 160 h 198"/>
                <a:gd name="T8" fmla="*/ 38 w 194"/>
                <a:gd name="T9" fmla="*/ 160 h 198"/>
                <a:gd name="T10" fmla="*/ 38 w 194"/>
                <a:gd name="T11" fmla="*/ 0 h 198"/>
                <a:gd name="T12" fmla="*/ 0 w 194"/>
                <a:gd name="T13" fmla="*/ 0 h 198"/>
                <a:gd name="T14" fmla="*/ 0 w 194"/>
                <a:gd name="T15" fmla="*/ 178 h 198"/>
                <a:gd name="T16" fmla="*/ 18 w 194"/>
                <a:gd name="T17" fmla="*/ 198 h 198"/>
                <a:gd name="T18" fmla="*/ 174 w 194"/>
                <a:gd name="T19" fmla="*/ 198 h 198"/>
                <a:gd name="T20" fmla="*/ 194 w 194"/>
                <a:gd name="T21" fmla="*/ 180 h 198"/>
                <a:gd name="T22" fmla="*/ 194 w 194"/>
                <a:gd name="T23" fmla="*/ 18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98">
                  <a:moveTo>
                    <a:pt x="194" y="180"/>
                  </a:moveTo>
                  <a:lnTo>
                    <a:pt x="194" y="0"/>
                  </a:lnTo>
                  <a:lnTo>
                    <a:pt x="156" y="0"/>
                  </a:lnTo>
                  <a:lnTo>
                    <a:pt x="156" y="160"/>
                  </a:lnTo>
                  <a:lnTo>
                    <a:pt x="38" y="16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78"/>
                  </a:lnTo>
                  <a:cubicBezTo>
                    <a:pt x="0" y="189"/>
                    <a:pt x="8" y="198"/>
                    <a:pt x="18" y="198"/>
                  </a:cubicBezTo>
                  <a:lnTo>
                    <a:pt x="174" y="198"/>
                  </a:lnTo>
                  <a:cubicBezTo>
                    <a:pt x="186" y="198"/>
                    <a:pt x="194" y="190"/>
                    <a:pt x="194" y="180"/>
                  </a:cubicBezTo>
                  <a:lnTo>
                    <a:pt x="194" y="1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6" name="Freeform 16"/>
            <p:cNvSpPr>
              <a:spLocks/>
            </p:cNvSpPr>
            <p:nvPr/>
          </p:nvSpPr>
          <p:spPr bwMode="auto">
            <a:xfrm>
              <a:off x="2168666" y="4256834"/>
              <a:ext cx="149225" cy="152400"/>
            </a:xfrm>
            <a:custGeom>
              <a:avLst/>
              <a:gdLst>
                <a:gd name="T0" fmla="*/ 196 w 196"/>
                <a:gd name="T1" fmla="*/ 179 h 200"/>
                <a:gd name="T2" fmla="*/ 196 w 196"/>
                <a:gd name="T3" fmla="*/ 100 h 200"/>
                <a:gd name="T4" fmla="*/ 176 w 196"/>
                <a:gd name="T5" fmla="*/ 80 h 200"/>
                <a:gd name="T6" fmla="*/ 40 w 196"/>
                <a:gd name="T7" fmla="*/ 80 h 200"/>
                <a:gd name="T8" fmla="*/ 40 w 196"/>
                <a:gd name="T9" fmla="*/ 39 h 200"/>
                <a:gd name="T10" fmla="*/ 158 w 196"/>
                <a:gd name="T11" fmla="*/ 39 h 200"/>
                <a:gd name="T12" fmla="*/ 158 w 196"/>
                <a:gd name="T13" fmla="*/ 60 h 200"/>
                <a:gd name="T14" fmla="*/ 196 w 196"/>
                <a:gd name="T15" fmla="*/ 60 h 200"/>
                <a:gd name="T16" fmla="*/ 196 w 196"/>
                <a:gd name="T17" fmla="*/ 20 h 200"/>
                <a:gd name="T18" fmla="*/ 176 w 196"/>
                <a:gd name="T19" fmla="*/ 0 h 200"/>
                <a:gd name="T20" fmla="*/ 20 w 196"/>
                <a:gd name="T21" fmla="*/ 0 h 200"/>
                <a:gd name="T22" fmla="*/ 2 w 196"/>
                <a:gd name="T23" fmla="*/ 20 h 200"/>
                <a:gd name="T24" fmla="*/ 2 w 196"/>
                <a:gd name="T25" fmla="*/ 99 h 200"/>
                <a:gd name="T26" fmla="*/ 20 w 196"/>
                <a:gd name="T27" fmla="*/ 119 h 200"/>
                <a:gd name="T28" fmla="*/ 156 w 196"/>
                <a:gd name="T29" fmla="*/ 119 h 200"/>
                <a:gd name="T30" fmla="*/ 156 w 196"/>
                <a:gd name="T31" fmla="*/ 160 h 200"/>
                <a:gd name="T32" fmla="*/ 39 w 196"/>
                <a:gd name="T33" fmla="*/ 160 h 200"/>
                <a:gd name="T34" fmla="*/ 39 w 196"/>
                <a:gd name="T35" fmla="*/ 140 h 200"/>
                <a:gd name="T36" fmla="*/ 0 w 196"/>
                <a:gd name="T37" fmla="*/ 140 h 200"/>
                <a:gd name="T38" fmla="*/ 0 w 196"/>
                <a:gd name="T39" fmla="*/ 180 h 200"/>
                <a:gd name="T40" fmla="*/ 19 w 196"/>
                <a:gd name="T41" fmla="*/ 200 h 200"/>
                <a:gd name="T42" fmla="*/ 175 w 196"/>
                <a:gd name="T43" fmla="*/ 200 h 200"/>
                <a:gd name="T44" fmla="*/ 196 w 196"/>
                <a:gd name="T45" fmla="*/ 179 h 200"/>
                <a:gd name="T46" fmla="*/ 196 w 196"/>
                <a:gd name="T47" fmla="*/ 17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200">
                  <a:moveTo>
                    <a:pt x="196" y="179"/>
                  </a:moveTo>
                  <a:lnTo>
                    <a:pt x="196" y="100"/>
                  </a:lnTo>
                  <a:cubicBezTo>
                    <a:pt x="196" y="89"/>
                    <a:pt x="188" y="80"/>
                    <a:pt x="176" y="80"/>
                  </a:cubicBezTo>
                  <a:lnTo>
                    <a:pt x="40" y="80"/>
                  </a:lnTo>
                  <a:lnTo>
                    <a:pt x="40" y="39"/>
                  </a:lnTo>
                  <a:lnTo>
                    <a:pt x="158" y="39"/>
                  </a:lnTo>
                  <a:lnTo>
                    <a:pt x="158" y="60"/>
                  </a:lnTo>
                  <a:lnTo>
                    <a:pt x="196" y="60"/>
                  </a:lnTo>
                  <a:lnTo>
                    <a:pt x="196" y="20"/>
                  </a:lnTo>
                  <a:cubicBezTo>
                    <a:pt x="196" y="8"/>
                    <a:pt x="188" y="0"/>
                    <a:pt x="176" y="0"/>
                  </a:cubicBezTo>
                  <a:lnTo>
                    <a:pt x="20" y="0"/>
                  </a:lnTo>
                  <a:cubicBezTo>
                    <a:pt x="10" y="0"/>
                    <a:pt x="2" y="8"/>
                    <a:pt x="2" y="20"/>
                  </a:cubicBezTo>
                  <a:lnTo>
                    <a:pt x="2" y="99"/>
                  </a:lnTo>
                  <a:cubicBezTo>
                    <a:pt x="2" y="109"/>
                    <a:pt x="10" y="119"/>
                    <a:pt x="20" y="119"/>
                  </a:cubicBezTo>
                  <a:lnTo>
                    <a:pt x="156" y="119"/>
                  </a:lnTo>
                  <a:lnTo>
                    <a:pt x="156" y="160"/>
                  </a:lnTo>
                  <a:lnTo>
                    <a:pt x="39" y="160"/>
                  </a:lnTo>
                  <a:lnTo>
                    <a:pt x="39" y="140"/>
                  </a:lnTo>
                  <a:lnTo>
                    <a:pt x="0" y="140"/>
                  </a:lnTo>
                  <a:lnTo>
                    <a:pt x="0" y="180"/>
                  </a:lnTo>
                  <a:cubicBezTo>
                    <a:pt x="0" y="191"/>
                    <a:pt x="8" y="200"/>
                    <a:pt x="19" y="200"/>
                  </a:cubicBezTo>
                  <a:lnTo>
                    <a:pt x="175" y="200"/>
                  </a:lnTo>
                  <a:cubicBezTo>
                    <a:pt x="188" y="197"/>
                    <a:pt x="196" y="189"/>
                    <a:pt x="196" y="179"/>
                  </a:cubicBezTo>
                  <a:lnTo>
                    <a:pt x="196" y="1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7" name="Freeform 17"/>
            <p:cNvSpPr>
              <a:spLocks noEditPoints="1"/>
            </p:cNvSpPr>
            <p:nvPr/>
          </p:nvSpPr>
          <p:spPr bwMode="auto">
            <a:xfrm>
              <a:off x="2340116" y="4058396"/>
              <a:ext cx="55563" cy="55563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3 h 72"/>
                <a:gd name="T12" fmla="*/ 2 w 72"/>
                <a:gd name="T13" fmla="*/ 36 h 72"/>
                <a:gd name="T14" fmla="*/ 36 w 72"/>
                <a:gd name="T15" fmla="*/ 68 h 72"/>
                <a:gd name="T16" fmla="*/ 68 w 72"/>
                <a:gd name="T17" fmla="*/ 36 h 72"/>
                <a:gd name="T18" fmla="*/ 36 w 72"/>
                <a:gd name="T19" fmla="*/ 3 h 72"/>
                <a:gd name="T20" fmla="*/ 45 w 72"/>
                <a:gd name="T21" fmla="*/ 59 h 72"/>
                <a:gd name="T22" fmla="*/ 36 w 72"/>
                <a:gd name="T23" fmla="*/ 39 h 72"/>
                <a:gd name="T24" fmla="*/ 28 w 72"/>
                <a:gd name="T25" fmla="*/ 39 h 72"/>
                <a:gd name="T26" fmla="*/ 28 w 72"/>
                <a:gd name="T27" fmla="*/ 59 h 72"/>
                <a:gd name="T28" fmla="*/ 22 w 72"/>
                <a:gd name="T29" fmla="*/ 59 h 72"/>
                <a:gd name="T30" fmla="*/ 22 w 72"/>
                <a:gd name="T31" fmla="*/ 14 h 72"/>
                <a:gd name="T32" fmla="*/ 36 w 72"/>
                <a:gd name="T33" fmla="*/ 14 h 72"/>
                <a:gd name="T34" fmla="*/ 50 w 72"/>
                <a:gd name="T35" fmla="*/ 27 h 72"/>
                <a:gd name="T36" fmla="*/ 41 w 72"/>
                <a:gd name="T37" fmla="*/ 39 h 72"/>
                <a:gd name="T38" fmla="*/ 50 w 72"/>
                <a:gd name="T39" fmla="*/ 59 h 72"/>
                <a:gd name="T40" fmla="*/ 45 w 72"/>
                <a:gd name="T41" fmla="*/ 59 h 72"/>
                <a:gd name="T42" fmla="*/ 28 w 72"/>
                <a:gd name="T43" fmla="*/ 34 h 72"/>
                <a:gd name="T44" fmla="*/ 36 w 72"/>
                <a:gd name="T45" fmla="*/ 34 h 72"/>
                <a:gd name="T46" fmla="*/ 45 w 72"/>
                <a:gd name="T47" fmla="*/ 26 h 72"/>
                <a:gd name="T48" fmla="*/ 36 w 72"/>
                <a:gd name="T49" fmla="*/ 18 h 72"/>
                <a:gd name="T50" fmla="*/ 29 w 72"/>
                <a:gd name="T51" fmla="*/ 18 h 72"/>
                <a:gd name="T52" fmla="*/ 29 w 72"/>
                <a:gd name="T53" fmla="*/ 34 h 72"/>
                <a:gd name="T54" fmla="*/ 28 w 72"/>
                <a:gd name="T55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3"/>
                  </a:moveTo>
                  <a:cubicBezTo>
                    <a:pt x="17" y="3"/>
                    <a:pt x="2" y="18"/>
                    <a:pt x="2" y="36"/>
                  </a:cubicBezTo>
                  <a:cubicBezTo>
                    <a:pt x="2" y="55"/>
                    <a:pt x="17" y="68"/>
                    <a:pt x="36" y="68"/>
                  </a:cubicBezTo>
                  <a:cubicBezTo>
                    <a:pt x="54" y="68"/>
                    <a:pt x="68" y="54"/>
                    <a:pt x="68" y="36"/>
                  </a:cubicBezTo>
                  <a:cubicBezTo>
                    <a:pt x="68" y="18"/>
                    <a:pt x="54" y="3"/>
                    <a:pt x="36" y="3"/>
                  </a:cubicBezTo>
                  <a:close/>
                  <a:moveTo>
                    <a:pt x="45" y="59"/>
                  </a:moveTo>
                  <a:lnTo>
                    <a:pt x="36" y="39"/>
                  </a:lnTo>
                  <a:lnTo>
                    <a:pt x="28" y="39"/>
                  </a:lnTo>
                  <a:lnTo>
                    <a:pt x="28" y="59"/>
                  </a:lnTo>
                  <a:lnTo>
                    <a:pt x="22" y="59"/>
                  </a:lnTo>
                  <a:lnTo>
                    <a:pt x="22" y="14"/>
                  </a:lnTo>
                  <a:lnTo>
                    <a:pt x="36" y="14"/>
                  </a:lnTo>
                  <a:cubicBezTo>
                    <a:pt x="46" y="14"/>
                    <a:pt x="50" y="18"/>
                    <a:pt x="50" y="27"/>
                  </a:cubicBezTo>
                  <a:cubicBezTo>
                    <a:pt x="50" y="34"/>
                    <a:pt x="48" y="38"/>
                    <a:pt x="41" y="39"/>
                  </a:cubicBezTo>
                  <a:lnTo>
                    <a:pt x="50" y="59"/>
                  </a:lnTo>
                  <a:lnTo>
                    <a:pt x="45" y="59"/>
                  </a:lnTo>
                  <a:close/>
                  <a:moveTo>
                    <a:pt x="28" y="34"/>
                  </a:moveTo>
                  <a:lnTo>
                    <a:pt x="36" y="34"/>
                  </a:lnTo>
                  <a:cubicBezTo>
                    <a:pt x="42" y="34"/>
                    <a:pt x="45" y="31"/>
                    <a:pt x="45" y="26"/>
                  </a:cubicBezTo>
                  <a:cubicBezTo>
                    <a:pt x="45" y="20"/>
                    <a:pt x="42" y="18"/>
                    <a:pt x="36" y="18"/>
                  </a:cubicBezTo>
                  <a:lnTo>
                    <a:pt x="29" y="18"/>
                  </a:lnTo>
                  <a:lnTo>
                    <a:pt x="29" y="34"/>
                  </a:lnTo>
                  <a:lnTo>
                    <a:pt x="28" y="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21" name="Blue bar"/>
          <p:cNvSpPr/>
          <p:nvPr userDrawn="1"/>
        </p:nvSpPr>
        <p:spPr>
          <a:xfrm>
            <a:off x="944563" y="0"/>
            <a:ext cx="1799696" cy="151844"/>
          </a:xfrm>
          <a:prstGeom prst="rect">
            <a:avLst/>
          </a:prstGeom>
          <a:solidFill>
            <a:srgbClr val="0079E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875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4028" r:id="rId2"/>
    <p:sldLayoutId id="2147483982" r:id="rId3"/>
    <p:sldLayoutId id="2147484029" r:id="rId4"/>
    <p:sldLayoutId id="2147484030" r:id="rId5"/>
    <p:sldLayoutId id="2147484033" r:id="rId6"/>
    <p:sldLayoutId id="2147484034" r:id="rId7"/>
    <p:sldLayoutId id="2147484035" r:id="rId8"/>
    <p:sldLayoutId id="2147484036" r:id="rId9"/>
    <p:sldLayoutId id="2147484040" r:id="rId10"/>
    <p:sldLayoutId id="2147484044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7338" indent="-287338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22860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44538" indent="-169863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22338" indent="-17780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79500" indent="-15875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SzPct val="80000"/>
        <a:buFont typeface="Wingdings" panose="05000000000000000000" pitchFamily="2" charset="2"/>
        <a:buChar char="§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092">
          <p15:clr>
            <a:srgbClr val="F26B43"/>
          </p15:clr>
        </p15:guide>
        <p15:guide id="3" pos="595">
          <p15:clr>
            <a:srgbClr val="F26B43"/>
          </p15:clr>
        </p15:guide>
        <p15:guide id="4" orient="horz" pos="540">
          <p15:clr>
            <a:srgbClr val="F26B43"/>
          </p15:clr>
        </p15:guide>
        <p15:guide id="5" orient="horz" pos="96">
          <p15:clr>
            <a:srgbClr val="F26B43"/>
          </p15:clr>
        </p15:guide>
        <p15:guide id="6" orient="horz" pos="4224">
          <p15:clr>
            <a:srgbClr val="F26B43"/>
          </p15:clr>
        </p15:guide>
        <p15:guide id="7" orient="horz" pos="1094">
          <p15:clr>
            <a:srgbClr val="F26B43"/>
          </p15:clr>
        </p15:guide>
        <p15:guide id="8" pos="3840">
          <p15:clr>
            <a:srgbClr val="F26B43"/>
          </p15:clr>
        </p15:guide>
        <p15:guide id="9" orient="horz" pos="3893">
          <p15:clr>
            <a:srgbClr val="F26B43"/>
          </p15:clr>
        </p15:guide>
        <p15:guide id="10" orient="horz" pos="1389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fdemoportal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advantageonlineshopping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hyperlink" Target="http://nimbusserver.aos.com:8000/admin/" TargetMode="External"/><Relationship Id="rId4" Type="http://schemas.openxmlformats.org/officeDocument/2006/relationships/hyperlink" Target="http://nimbusserver.aos.com:8000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mailto:mark.steffensen@microfocus.com,%20keith.cutler@microfocus.com?subject=Please%20grant%20me%20access%20to%20the%20Partner%20Docker%20Hub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github.com/admpresales/nimbusapp/releases/latest/download/nimbusapp.tar.gz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jpeg"/><Relationship Id="rId39" Type="http://schemas.openxmlformats.org/officeDocument/2006/relationships/image" Target="../media/image45.png"/><Relationship Id="rId3" Type="http://schemas.openxmlformats.org/officeDocument/2006/relationships/image" Target="../media/image11.png"/><Relationship Id="rId21" Type="http://schemas.openxmlformats.org/officeDocument/2006/relationships/image" Target="../media/image28.png"/><Relationship Id="rId34" Type="http://schemas.openxmlformats.org/officeDocument/2006/relationships/image" Target="../media/image41.png"/><Relationship Id="rId42" Type="http://schemas.openxmlformats.org/officeDocument/2006/relationships/image" Target="../media/image4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33" Type="http://schemas.openxmlformats.org/officeDocument/2006/relationships/image" Target="../media/image40.png"/><Relationship Id="rId38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png"/><Relationship Id="rId20" Type="http://schemas.openxmlformats.org/officeDocument/2006/relationships/image" Target="../media/image27.jpeg"/><Relationship Id="rId29" Type="http://schemas.openxmlformats.org/officeDocument/2006/relationships/image" Target="../media/image36.png"/><Relationship Id="rId41" Type="http://schemas.openxmlformats.org/officeDocument/2006/relationships/image" Target="../media/image4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32" Type="http://schemas.openxmlformats.org/officeDocument/2006/relationships/image" Target="../media/image39.png"/><Relationship Id="rId37" Type="http://schemas.openxmlformats.org/officeDocument/2006/relationships/image" Target="../media/image43.png"/><Relationship Id="rId40" Type="http://schemas.openxmlformats.org/officeDocument/2006/relationships/image" Target="../media/image46.png"/><Relationship Id="rId45" Type="http://schemas.openxmlformats.org/officeDocument/2006/relationships/image" Target="../media/image51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36" Type="http://schemas.openxmlformats.org/officeDocument/2006/relationships/image" Target="../media/image10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31" Type="http://schemas.openxmlformats.org/officeDocument/2006/relationships/image" Target="../media/image38.png"/><Relationship Id="rId44" Type="http://schemas.openxmlformats.org/officeDocument/2006/relationships/image" Target="../media/image50.png"/><Relationship Id="rId4" Type="http://schemas.openxmlformats.org/officeDocument/2006/relationships/image" Target="../media/image9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Relationship Id="rId30" Type="http://schemas.openxmlformats.org/officeDocument/2006/relationships/image" Target="../media/image37.png"/><Relationship Id="rId35" Type="http://schemas.openxmlformats.org/officeDocument/2006/relationships/image" Target="../media/image42.png"/><Relationship Id="rId43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/>
          <p:nvPr/>
        </p:nvSpPr>
        <p:spPr>
          <a:xfrm>
            <a:off x="1048005" y="0"/>
            <a:ext cx="1799696" cy="1518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808080"/>
                </a:solidFill>
              </a:defRPr>
            </a:pPr>
            <a:endParaRPr dirty="0">
              <a:solidFill>
                <a:srgbClr val="808080"/>
              </a:solidFill>
            </a:endParaRPr>
          </a:p>
        </p:txBody>
      </p:sp>
      <p:grpSp>
        <p:nvGrpSpPr>
          <p:cNvPr id="12" name="Group 9"/>
          <p:cNvGrpSpPr/>
          <p:nvPr/>
        </p:nvGrpSpPr>
        <p:grpSpPr>
          <a:xfrm>
            <a:off x="1048005" y="766394"/>
            <a:ext cx="1930326" cy="467408"/>
            <a:chOff x="0" y="0"/>
            <a:chExt cx="1930325" cy="467406"/>
          </a:xfrm>
        </p:grpSpPr>
        <p:sp>
          <p:nvSpPr>
            <p:cNvPr id="13" name="Freeform 5"/>
            <p:cNvSpPr/>
            <p:nvPr/>
          </p:nvSpPr>
          <p:spPr>
            <a:xfrm>
              <a:off x="0" y="97123"/>
              <a:ext cx="370283" cy="370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5311" y="0"/>
                  </a:lnTo>
                  <a:lnTo>
                    <a:pt x="5311" y="16289"/>
                  </a:lnTo>
                  <a:lnTo>
                    <a:pt x="21600" y="16289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808080"/>
                  </a:solidFill>
                </a:defRPr>
              </a:pPr>
              <a:endParaRPr dirty="0">
                <a:solidFill>
                  <a:srgbClr val="808080"/>
                </a:solidFill>
              </a:endParaRPr>
            </a:p>
          </p:txBody>
        </p:sp>
        <p:sp>
          <p:nvSpPr>
            <p:cNvPr id="14" name="Freeform 6"/>
            <p:cNvSpPr/>
            <p:nvPr/>
          </p:nvSpPr>
          <p:spPr>
            <a:xfrm>
              <a:off x="91053" y="12140"/>
              <a:ext cx="370283" cy="364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040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6289" y="21600"/>
                  </a:lnTo>
                  <a:lnTo>
                    <a:pt x="16289" y="5040"/>
                  </a:lnTo>
                  <a:lnTo>
                    <a:pt x="0" y="504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808080"/>
                  </a:solidFill>
                </a:defRPr>
              </a:pPr>
              <a:endParaRPr dirty="0">
                <a:solidFill>
                  <a:srgbClr val="808080"/>
                </a:solidFill>
              </a:endParaRPr>
            </a:p>
          </p:txBody>
        </p:sp>
        <p:sp>
          <p:nvSpPr>
            <p:cNvPr id="15" name="Freeform 7"/>
            <p:cNvSpPr/>
            <p:nvPr/>
          </p:nvSpPr>
          <p:spPr>
            <a:xfrm>
              <a:off x="564529" y="12140"/>
              <a:ext cx="212458" cy="194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17897" y="0"/>
                  </a:lnTo>
                  <a:lnTo>
                    <a:pt x="11109" y="10800"/>
                  </a:lnTo>
                  <a:lnTo>
                    <a:pt x="432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320" y="21600"/>
                  </a:lnTo>
                  <a:lnTo>
                    <a:pt x="4320" y="7425"/>
                  </a:lnTo>
                  <a:lnTo>
                    <a:pt x="9874" y="16200"/>
                  </a:lnTo>
                  <a:lnTo>
                    <a:pt x="12343" y="16200"/>
                  </a:lnTo>
                  <a:lnTo>
                    <a:pt x="17897" y="7425"/>
                  </a:lnTo>
                  <a:lnTo>
                    <a:pt x="17897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808080"/>
                  </a:solidFill>
                </a:defRPr>
              </a:pPr>
              <a:endParaRPr dirty="0">
                <a:solidFill>
                  <a:srgbClr val="808080"/>
                </a:solidFill>
              </a:endParaRPr>
            </a:p>
          </p:txBody>
        </p:sp>
        <p:sp>
          <p:nvSpPr>
            <p:cNvPr id="16" name="Freeform 8"/>
            <p:cNvSpPr/>
            <p:nvPr/>
          </p:nvSpPr>
          <p:spPr>
            <a:xfrm>
              <a:off x="880180" y="12140"/>
              <a:ext cx="36422" cy="19424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808080"/>
                  </a:solidFill>
                </a:defRPr>
              </a:pPr>
              <a:endParaRPr dirty="0">
                <a:solidFill>
                  <a:srgbClr val="808080"/>
                </a:solidFill>
              </a:endParaRPr>
            </a:p>
          </p:txBody>
        </p:sp>
        <p:sp>
          <p:nvSpPr>
            <p:cNvPr id="17" name="Freeform 9"/>
            <p:cNvSpPr/>
            <p:nvPr/>
          </p:nvSpPr>
          <p:spPr>
            <a:xfrm>
              <a:off x="1019794" y="12140"/>
              <a:ext cx="188178" cy="194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575"/>
                  </a:moveTo>
                  <a:lnTo>
                    <a:pt x="21600" y="14850"/>
                  </a:lnTo>
                  <a:lnTo>
                    <a:pt x="17419" y="14850"/>
                  </a:lnTo>
                  <a:lnTo>
                    <a:pt x="17419" y="17550"/>
                  </a:lnTo>
                  <a:lnTo>
                    <a:pt x="4181" y="17550"/>
                  </a:lnTo>
                  <a:lnTo>
                    <a:pt x="4181" y="4050"/>
                  </a:lnTo>
                  <a:lnTo>
                    <a:pt x="17419" y="4050"/>
                  </a:lnTo>
                  <a:lnTo>
                    <a:pt x="17419" y="6075"/>
                  </a:lnTo>
                  <a:lnTo>
                    <a:pt x="21600" y="675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0925"/>
                  </a:lnTo>
                  <a:lnTo>
                    <a:pt x="2090" y="21600"/>
                  </a:lnTo>
                  <a:lnTo>
                    <a:pt x="19510" y="21600"/>
                  </a:lnTo>
                  <a:lnTo>
                    <a:pt x="21600" y="20925"/>
                  </a:lnTo>
                  <a:lnTo>
                    <a:pt x="21600" y="1957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808080"/>
                  </a:solidFill>
                </a:defRPr>
              </a:pPr>
              <a:endParaRPr dirty="0">
                <a:solidFill>
                  <a:srgbClr val="808080"/>
                </a:solidFill>
              </a:endParaRPr>
            </a:p>
          </p:txBody>
        </p:sp>
        <p:sp>
          <p:nvSpPr>
            <p:cNvPr id="18" name="Freeform 10"/>
            <p:cNvSpPr/>
            <p:nvPr/>
          </p:nvSpPr>
          <p:spPr>
            <a:xfrm>
              <a:off x="1311164" y="12140"/>
              <a:ext cx="194248" cy="194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4850" y="12825"/>
                  </a:lnTo>
                  <a:lnTo>
                    <a:pt x="19575" y="12825"/>
                  </a:lnTo>
                  <a:lnTo>
                    <a:pt x="20925" y="12150"/>
                  </a:lnTo>
                  <a:lnTo>
                    <a:pt x="21600" y="10800"/>
                  </a:lnTo>
                  <a:lnTo>
                    <a:pt x="21600" y="2025"/>
                  </a:lnTo>
                  <a:lnTo>
                    <a:pt x="20925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050" y="21600"/>
                  </a:lnTo>
                  <a:lnTo>
                    <a:pt x="4050" y="12825"/>
                  </a:lnTo>
                  <a:lnTo>
                    <a:pt x="9450" y="12825"/>
                  </a:lnTo>
                  <a:lnTo>
                    <a:pt x="16200" y="21600"/>
                  </a:lnTo>
                  <a:lnTo>
                    <a:pt x="21600" y="21600"/>
                  </a:lnTo>
                  <a:close/>
                  <a:moveTo>
                    <a:pt x="4050" y="4050"/>
                  </a:moveTo>
                  <a:lnTo>
                    <a:pt x="16875" y="4050"/>
                  </a:lnTo>
                  <a:lnTo>
                    <a:pt x="16875" y="8775"/>
                  </a:lnTo>
                  <a:lnTo>
                    <a:pt x="4050" y="8775"/>
                  </a:lnTo>
                  <a:lnTo>
                    <a:pt x="4050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808080"/>
                  </a:solidFill>
                </a:defRPr>
              </a:pPr>
              <a:endParaRPr dirty="0">
                <a:solidFill>
                  <a:srgbClr val="808080"/>
                </a:solidFill>
              </a:endParaRPr>
            </a:p>
          </p:txBody>
        </p:sp>
        <p:sp>
          <p:nvSpPr>
            <p:cNvPr id="19" name="Freeform 11"/>
            <p:cNvSpPr/>
            <p:nvPr/>
          </p:nvSpPr>
          <p:spPr>
            <a:xfrm>
              <a:off x="1602534" y="12140"/>
              <a:ext cx="194248" cy="194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575"/>
                  </a:moveTo>
                  <a:lnTo>
                    <a:pt x="21600" y="2025"/>
                  </a:lnTo>
                  <a:lnTo>
                    <a:pt x="20925" y="0"/>
                  </a:lnTo>
                  <a:lnTo>
                    <a:pt x="675" y="0"/>
                  </a:lnTo>
                  <a:lnTo>
                    <a:pt x="0" y="2025"/>
                  </a:lnTo>
                  <a:lnTo>
                    <a:pt x="0" y="19575"/>
                  </a:lnTo>
                  <a:lnTo>
                    <a:pt x="675" y="20925"/>
                  </a:lnTo>
                  <a:lnTo>
                    <a:pt x="2025" y="21600"/>
                  </a:lnTo>
                  <a:lnTo>
                    <a:pt x="19575" y="21600"/>
                  </a:lnTo>
                  <a:lnTo>
                    <a:pt x="20925" y="20925"/>
                  </a:lnTo>
                  <a:lnTo>
                    <a:pt x="21600" y="19575"/>
                  </a:lnTo>
                  <a:close/>
                  <a:moveTo>
                    <a:pt x="4050" y="4050"/>
                  </a:moveTo>
                  <a:lnTo>
                    <a:pt x="17550" y="4050"/>
                  </a:lnTo>
                  <a:lnTo>
                    <a:pt x="17550" y="17550"/>
                  </a:lnTo>
                  <a:lnTo>
                    <a:pt x="4050" y="17550"/>
                  </a:lnTo>
                  <a:lnTo>
                    <a:pt x="4050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808080"/>
                  </a:solidFill>
                </a:defRPr>
              </a:pPr>
              <a:endParaRPr dirty="0">
                <a:solidFill>
                  <a:srgbClr val="808080"/>
                </a:solidFill>
              </a:endParaRPr>
            </a:p>
          </p:txBody>
        </p:sp>
        <p:sp>
          <p:nvSpPr>
            <p:cNvPr id="20" name="Freeform 12"/>
            <p:cNvSpPr/>
            <p:nvPr/>
          </p:nvSpPr>
          <p:spPr>
            <a:xfrm>
              <a:off x="564529" y="267089"/>
              <a:ext cx="194247" cy="200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582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725" y="21600"/>
                  </a:lnTo>
                  <a:lnTo>
                    <a:pt x="4725" y="13091"/>
                  </a:lnTo>
                  <a:lnTo>
                    <a:pt x="17550" y="13091"/>
                  </a:lnTo>
                  <a:lnTo>
                    <a:pt x="17550" y="8509"/>
                  </a:lnTo>
                  <a:lnTo>
                    <a:pt x="4725" y="8509"/>
                  </a:lnTo>
                  <a:lnTo>
                    <a:pt x="4725" y="4582"/>
                  </a:lnTo>
                  <a:lnTo>
                    <a:pt x="21600" y="458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808080"/>
                  </a:solidFill>
                </a:defRPr>
              </a:pPr>
              <a:endParaRPr dirty="0">
                <a:solidFill>
                  <a:srgbClr val="808080"/>
                </a:solidFill>
              </a:endParaRPr>
            </a:p>
          </p:txBody>
        </p:sp>
        <p:sp>
          <p:nvSpPr>
            <p:cNvPr id="21" name="Freeform 13"/>
            <p:cNvSpPr/>
            <p:nvPr/>
          </p:nvSpPr>
          <p:spPr>
            <a:xfrm>
              <a:off x="813407" y="267089"/>
              <a:ext cx="194248" cy="200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636"/>
                  </a:moveTo>
                  <a:lnTo>
                    <a:pt x="21600" y="2618"/>
                  </a:lnTo>
                  <a:lnTo>
                    <a:pt x="20925" y="655"/>
                  </a:lnTo>
                  <a:lnTo>
                    <a:pt x="19575" y="0"/>
                  </a:lnTo>
                  <a:lnTo>
                    <a:pt x="2025" y="0"/>
                  </a:lnTo>
                  <a:lnTo>
                    <a:pt x="675" y="655"/>
                  </a:lnTo>
                  <a:lnTo>
                    <a:pt x="0" y="2618"/>
                  </a:lnTo>
                  <a:lnTo>
                    <a:pt x="0" y="19636"/>
                  </a:lnTo>
                  <a:lnTo>
                    <a:pt x="675" y="20945"/>
                  </a:lnTo>
                  <a:lnTo>
                    <a:pt x="2025" y="21600"/>
                  </a:lnTo>
                  <a:lnTo>
                    <a:pt x="19575" y="21600"/>
                  </a:lnTo>
                  <a:lnTo>
                    <a:pt x="20925" y="20945"/>
                  </a:lnTo>
                  <a:lnTo>
                    <a:pt x="21600" y="19636"/>
                  </a:lnTo>
                  <a:close/>
                  <a:moveTo>
                    <a:pt x="4050" y="4582"/>
                  </a:moveTo>
                  <a:lnTo>
                    <a:pt x="17550" y="4582"/>
                  </a:lnTo>
                  <a:lnTo>
                    <a:pt x="17550" y="17018"/>
                  </a:lnTo>
                  <a:lnTo>
                    <a:pt x="4050" y="17018"/>
                  </a:lnTo>
                  <a:lnTo>
                    <a:pt x="4050" y="458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808080"/>
                  </a:solidFill>
                </a:defRPr>
              </a:pPr>
              <a:endParaRPr dirty="0">
                <a:solidFill>
                  <a:srgbClr val="808080"/>
                </a:solidFill>
              </a:endParaRPr>
            </a:p>
          </p:txBody>
        </p:sp>
        <p:sp>
          <p:nvSpPr>
            <p:cNvPr id="22" name="Freeform 14"/>
            <p:cNvSpPr/>
            <p:nvPr/>
          </p:nvSpPr>
          <p:spPr>
            <a:xfrm>
              <a:off x="1074426" y="267089"/>
              <a:ext cx="194248" cy="200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636"/>
                  </a:moveTo>
                  <a:lnTo>
                    <a:pt x="21600" y="14400"/>
                  </a:lnTo>
                  <a:lnTo>
                    <a:pt x="17550" y="15055"/>
                  </a:lnTo>
                  <a:lnTo>
                    <a:pt x="17550" y="17018"/>
                  </a:lnTo>
                  <a:lnTo>
                    <a:pt x="4725" y="17018"/>
                  </a:lnTo>
                  <a:lnTo>
                    <a:pt x="4725" y="4582"/>
                  </a:lnTo>
                  <a:lnTo>
                    <a:pt x="17550" y="4582"/>
                  </a:lnTo>
                  <a:lnTo>
                    <a:pt x="17550" y="6545"/>
                  </a:lnTo>
                  <a:lnTo>
                    <a:pt x="21600" y="7200"/>
                  </a:lnTo>
                  <a:lnTo>
                    <a:pt x="21600" y="2618"/>
                  </a:lnTo>
                  <a:lnTo>
                    <a:pt x="20925" y="655"/>
                  </a:lnTo>
                  <a:lnTo>
                    <a:pt x="19575" y="0"/>
                  </a:lnTo>
                  <a:lnTo>
                    <a:pt x="2700" y="0"/>
                  </a:lnTo>
                  <a:lnTo>
                    <a:pt x="675" y="655"/>
                  </a:lnTo>
                  <a:lnTo>
                    <a:pt x="0" y="2618"/>
                  </a:lnTo>
                  <a:lnTo>
                    <a:pt x="0" y="19636"/>
                  </a:lnTo>
                  <a:lnTo>
                    <a:pt x="675" y="20945"/>
                  </a:lnTo>
                  <a:lnTo>
                    <a:pt x="2700" y="21600"/>
                  </a:lnTo>
                  <a:lnTo>
                    <a:pt x="19575" y="21600"/>
                  </a:lnTo>
                  <a:lnTo>
                    <a:pt x="20925" y="20945"/>
                  </a:lnTo>
                  <a:lnTo>
                    <a:pt x="21600" y="196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808080"/>
                  </a:solidFill>
                </a:defRPr>
              </a:pPr>
              <a:endParaRPr dirty="0">
                <a:solidFill>
                  <a:srgbClr val="808080"/>
                </a:solidFill>
              </a:endParaRPr>
            </a:p>
          </p:txBody>
        </p:sp>
        <p:sp>
          <p:nvSpPr>
            <p:cNvPr id="23" name="Freeform 15"/>
            <p:cNvSpPr/>
            <p:nvPr/>
          </p:nvSpPr>
          <p:spPr>
            <a:xfrm>
              <a:off x="1341515" y="267089"/>
              <a:ext cx="194248" cy="200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636"/>
                  </a:moveTo>
                  <a:lnTo>
                    <a:pt x="21600" y="0"/>
                  </a:lnTo>
                  <a:lnTo>
                    <a:pt x="16875" y="0"/>
                  </a:lnTo>
                  <a:lnTo>
                    <a:pt x="16875" y="17018"/>
                  </a:lnTo>
                  <a:lnTo>
                    <a:pt x="4050" y="17018"/>
                  </a:lnTo>
                  <a:lnTo>
                    <a:pt x="4050" y="0"/>
                  </a:lnTo>
                  <a:lnTo>
                    <a:pt x="0" y="0"/>
                  </a:lnTo>
                  <a:lnTo>
                    <a:pt x="0" y="19636"/>
                  </a:lnTo>
                  <a:lnTo>
                    <a:pt x="675" y="20945"/>
                  </a:lnTo>
                  <a:lnTo>
                    <a:pt x="2025" y="21600"/>
                  </a:lnTo>
                  <a:lnTo>
                    <a:pt x="18900" y="21600"/>
                  </a:lnTo>
                  <a:lnTo>
                    <a:pt x="20925" y="20945"/>
                  </a:lnTo>
                  <a:lnTo>
                    <a:pt x="21600" y="196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808080"/>
                  </a:solidFill>
                </a:defRPr>
              </a:pPr>
              <a:endParaRPr dirty="0">
                <a:solidFill>
                  <a:srgbClr val="808080"/>
                </a:solidFill>
              </a:endParaRPr>
            </a:p>
          </p:txBody>
        </p:sp>
        <p:sp>
          <p:nvSpPr>
            <p:cNvPr id="24" name="Freeform 16"/>
            <p:cNvSpPr/>
            <p:nvPr/>
          </p:nvSpPr>
          <p:spPr>
            <a:xfrm>
              <a:off x="1602534" y="267089"/>
              <a:ext cx="194248" cy="200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636"/>
                  </a:moveTo>
                  <a:lnTo>
                    <a:pt x="21600" y="11127"/>
                  </a:lnTo>
                  <a:lnTo>
                    <a:pt x="20925" y="9164"/>
                  </a:lnTo>
                  <a:lnTo>
                    <a:pt x="19575" y="8509"/>
                  </a:lnTo>
                  <a:lnTo>
                    <a:pt x="4050" y="8509"/>
                  </a:lnTo>
                  <a:lnTo>
                    <a:pt x="4050" y="4582"/>
                  </a:lnTo>
                  <a:lnTo>
                    <a:pt x="17550" y="4582"/>
                  </a:lnTo>
                  <a:lnTo>
                    <a:pt x="17550" y="6545"/>
                  </a:lnTo>
                  <a:lnTo>
                    <a:pt x="21600" y="7200"/>
                  </a:lnTo>
                  <a:lnTo>
                    <a:pt x="21600" y="2618"/>
                  </a:lnTo>
                  <a:lnTo>
                    <a:pt x="20925" y="655"/>
                  </a:lnTo>
                  <a:lnTo>
                    <a:pt x="19575" y="0"/>
                  </a:lnTo>
                  <a:lnTo>
                    <a:pt x="2025" y="0"/>
                  </a:lnTo>
                  <a:lnTo>
                    <a:pt x="675" y="655"/>
                  </a:lnTo>
                  <a:lnTo>
                    <a:pt x="0" y="2618"/>
                  </a:lnTo>
                  <a:lnTo>
                    <a:pt x="0" y="10473"/>
                  </a:lnTo>
                  <a:lnTo>
                    <a:pt x="675" y="12436"/>
                  </a:lnTo>
                  <a:lnTo>
                    <a:pt x="2025" y="13091"/>
                  </a:lnTo>
                  <a:lnTo>
                    <a:pt x="17550" y="13091"/>
                  </a:lnTo>
                  <a:lnTo>
                    <a:pt x="17550" y="17018"/>
                  </a:lnTo>
                  <a:lnTo>
                    <a:pt x="4050" y="17018"/>
                  </a:lnTo>
                  <a:lnTo>
                    <a:pt x="4050" y="15055"/>
                  </a:lnTo>
                  <a:lnTo>
                    <a:pt x="0" y="14400"/>
                  </a:lnTo>
                  <a:lnTo>
                    <a:pt x="0" y="19636"/>
                  </a:lnTo>
                  <a:lnTo>
                    <a:pt x="675" y="20945"/>
                  </a:lnTo>
                  <a:lnTo>
                    <a:pt x="2025" y="21600"/>
                  </a:lnTo>
                  <a:lnTo>
                    <a:pt x="19575" y="21600"/>
                  </a:lnTo>
                  <a:lnTo>
                    <a:pt x="20925" y="20945"/>
                  </a:lnTo>
                  <a:lnTo>
                    <a:pt x="21600" y="196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808080"/>
                  </a:solidFill>
                </a:defRPr>
              </a:pPr>
              <a:endParaRPr dirty="0">
                <a:solidFill>
                  <a:srgbClr val="000000"/>
                </a:solidFill>
              </a:endParaRPr>
            </a:p>
          </p:txBody>
        </p:sp>
        <p:sp>
          <p:nvSpPr>
            <p:cNvPr id="25" name="Freeform 17"/>
            <p:cNvSpPr/>
            <p:nvPr/>
          </p:nvSpPr>
          <p:spPr>
            <a:xfrm>
              <a:off x="1845342" y="0"/>
              <a:ext cx="84984" cy="84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6171" y="20057"/>
                  </a:lnTo>
                  <a:lnTo>
                    <a:pt x="3086" y="18514"/>
                  </a:lnTo>
                  <a:lnTo>
                    <a:pt x="0" y="13886"/>
                  </a:lnTo>
                  <a:lnTo>
                    <a:pt x="0" y="6171"/>
                  </a:lnTo>
                  <a:lnTo>
                    <a:pt x="6171" y="0"/>
                  </a:lnTo>
                  <a:lnTo>
                    <a:pt x="13886" y="0"/>
                  </a:lnTo>
                  <a:lnTo>
                    <a:pt x="18514" y="3086"/>
                  </a:lnTo>
                  <a:lnTo>
                    <a:pt x="20057" y="6171"/>
                  </a:lnTo>
                  <a:lnTo>
                    <a:pt x="21600" y="10800"/>
                  </a:lnTo>
                  <a:lnTo>
                    <a:pt x="20057" y="13886"/>
                  </a:lnTo>
                  <a:lnTo>
                    <a:pt x="18514" y="18514"/>
                  </a:lnTo>
                  <a:lnTo>
                    <a:pt x="13886" y="20057"/>
                  </a:lnTo>
                  <a:lnTo>
                    <a:pt x="10800" y="21600"/>
                  </a:lnTo>
                  <a:close/>
                  <a:moveTo>
                    <a:pt x="10800" y="0"/>
                  </a:moveTo>
                  <a:lnTo>
                    <a:pt x="6171" y="1543"/>
                  </a:lnTo>
                  <a:lnTo>
                    <a:pt x="3086" y="3086"/>
                  </a:lnTo>
                  <a:lnTo>
                    <a:pt x="1543" y="6171"/>
                  </a:lnTo>
                  <a:lnTo>
                    <a:pt x="0" y="10800"/>
                  </a:lnTo>
                  <a:lnTo>
                    <a:pt x="3086" y="16971"/>
                  </a:lnTo>
                  <a:lnTo>
                    <a:pt x="6171" y="18514"/>
                  </a:lnTo>
                  <a:lnTo>
                    <a:pt x="10800" y="20057"/>
                  </a:lnTo>
                  <a:lnTo>
                    <a:pt x="16971" y="16971"/>
                  </a:lnTo>
                  <a:lnTo>
                    <a:pt x="20057" y="10800"/>
                  </a:lnTo>
                  <a:lnTo>
                    <a:pt x="18514" y="6171"/>
                  </a:lnTo>
                  <a:lnTo>
                    <a:pt x="16971" y="3086"/>
                  </a:lnTo>
                  <a:lnTo>
                    <a:pt x="10800" y="0"/>
                  </a:lnTo>
                  <a:close/>
                  <a:moveTo>
                    <a:pt x="12343" y="16971"/>
                  </a:moveTo>
                  <a:lnTo>
                    <a:pt x="10800" y="10800"/>
                  </a:lnTo>
                  <a:lnTo>
                    <a:pt x="7714" y="10800"/>
                  </a:lnTo>
                  <a:lnTo>
                    <a:pt x="7714" y="16971"/>
                  </a:lnTo>
                  <a:lnTo>
                    <a:pt x="6171" y="16971"/>
                  </a:lnTo>
                  <a:lnTo>
                    <a:pt x="6171" y="3086"/>
                  </a:lnTo>
                  <a:lnTo>
                    <a:pt x="10800" y="3086"/>
                  </a:lnTo>
                  <a:lnTo>
                    <a:pt x="13886" y="4629"/>
                  </a:lnTo>
                  <a:lnTo>
                    <a:pt x="13886" y="9257"/>
                  </a:lnTo>
                  <a:lnTo>
                    <a:pt x="12343" y="10800"/>
                  </a:lnTo>
                  <a:lnTo>
                    <a:pt x="13886" y="16971"/>
                  </a:lnTo>
                  <a:lnTo>
                    <a:pt x="12343" y="16971"/>
                  </a:lnTo>
                  <a:close/>
                  <a:moveTo>
                    <a:pt x="7714" y="9257"/>
                  </a:moveTo>
                  <a:lnTo>
                    <a:pt x="12343" y="9257"/>
                  </a:lnTo>
                  <a:lnTo>
                    <a:pt x="12343" y="6171"/>
                  </a:lnTo>
                  <a:lnTo>
                    <a:pt x="9257" y="4629"/>
                  </a:lnTo>
                  <a:lnTo>
                    <a:pt x="7714" y="4629"/>
                  </a:lnTo>
                  <a:lnTo>
                    <a:pt x="7714" y="925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808080"/>
                  </a:solidFill>
                </a:defRPr>
              </a:pPr>
              <a:endParaRPr dirty="0">
                <a:solidFill>
                  <a:srgbClr val="808080"/>
                </a:solidFill>
              </a:endParaRPr>
            </a:p>
          </p:txBody>
        </p:sp>
      </p:grpSp>
      <p:sp>
        <p:nvSpPr>
          <p:cNvPr id="26" name="Title 1"/>
          <p:cNvSpPr txBox="1">
            <a:spLocks/>
          </p:cNvSpPr>
          <p:nvPr/>
        </p:nvSpPr>
        <p:spPr>
          <a:xfrm>
            <a:off x="911214" y="3292742"/>
            <a:ext cx="8735635" cy="1295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/>
              <a:t>ADM Nimbus and Blueshift</a:t>
            </a:r>
            <a:br>
              <a:rPr lang="en-US" sz="4800" dirty="0" smtClean="0"/>
            </a:br>
            <a:r>
              <a:rPr lang="en-US" sz="4800" dirty="0" smtClean="0"/>
              <a:t>Demo Environments</a:t>
            </a:r>
            <a:endParaRPr lang="en-US" sz="4800" dirty="0"/>
          </a:p>
        </p:txBody>
      </p:sp>
      <p:sp>
        <p:nvSpPr>
          <p:cNvPr id="30" name="Text Placeholder 3"/>
          <p:cNvSpPr txBox="1">
            <a:spLocks/>
          </p:cNvSpPr>
          <p:nvPr/>
        </p:nvSpPr>
        <p:spPr>
          <a:xfrm>
            <a:off x="942081" y="4564930"/>
            <a:ext cx="6292997" cy="1461635"/>
          </a:xfrm>
          <a:prstGeom prst="rect">
            <a:avLst/>
          </a:prstGeom>
        </p:spPr>
        <p:txBody>
          <a:bodyPr/>
          <a:lstStyle>
            <a:lvl1pPr marL="287338" indent="-28733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4675" indent="-2286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2338" indent="-1778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9500" indent="-15875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Mark Steffensen</a:t>
            </a:r>
          </a:p>
          <a:p>
            <a:pPr marL="0" indent="0"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m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ark.steffensen@microfocus.com</a:t>
            </a:r>
          </a:p>
          <a:p>
            <a:pPr marL="0" indent="0"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Technical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Enablement</a:t>
            </a:r>
          </a:p>
        </p:txBody>
      </p:sp>
      <p:sp>
        <p:nvSpPr>
          <p:cNvPr id="31" name="Text Placeholder 2"/>
          <p:cNvSpPr txBox="1">
            <a:spLocks/>
          </p:cNvSpPr>
          <p:nvPr/>
        </p:nvSpPr>
        <p:spPr>
          <a:xfrm>
            <a:off x="1002597" y="6017041"/>
            <a:ext cx="5217000" cy="433067"/>
          </a:xfrm>
          <a:prstGeom prst="rect">
            <a:avLst/>
          </a:prstGeom>
        </p:spPr>
        <p:txBody>
          <a:bodyPr/>
          <a:lstStyle>
            <a:lvl1pPr marL="287338" indent="-28733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4675" indent="-2286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2338" indent="-1778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9500" indent="-15875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Partner Boot Camp 2020 – São Paulo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85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46405" y="41805"/>
            <a:ext cx="8713814" cy="1313174"/>
          </a:xfrm>
        </p:spPr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Blueshift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B999A9-77CE-4AD1-9911-24A29F08BC3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5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Updated Stratus demo environment</a:t>
            </a:r>
          </a:p>
          <a:p>
            <a:r>
              <a:rPr lang="en-US" dirty="0" smtClean="0"/>
              <a:t>Cloud-based demo consolidation site using AWS</a:t>
            </a:r>
          </a:p>
          <a:p>
            <a:r>
              <a:rPr lang="en-US" dirty="0" smtClean="0"/>
              <a:t>Demo and materials portal available to Micro Focus and their partners</a:t>
            </a:r>
          </a:p>
          <a:p>
            <a:r>
              <a:rPr lang="en-US" dirty="0" smtClean="0"/>
              <a:t>Modern, focused and responsive demo asset delivery platform</a:t>
            </a:r>
          </a:p>
          <a:p>
            <a:r>
              <a:rPr lang="en-US" dirty="0" smtClean="0"/>
              <a:t>Live subscription requests are typically provisioned in under 15 minutes</a:t>
            </a:r>
          </a:p>
          <a:p>
            <a:r>
              <a:rPr lang="en-US" dirty="0" smtClean="0"/>
              <a:t>No charge for partners under normal circumstances</a:t>
            </a:r>
          </a:p>
          <a:p>
            <a:r>
              <a:rPr lang="en-US" dirty="0" smtClean="0"/>
              <a:t>Utilizes Guacamole – a browser-based RDP client running on port 80</a:t>
            </a:r>
          </a:p>
          <a:p>
            <a:r>
              <a:rPr lang="en-US" dirty="0" smtClean="0"/>
              <a:t>Longer term reservations are available – contact Blueshift support</a:t>
            </a:r>
          </a:p>
          <a:p>
            <a:r>
              <a:rPr lang="en-US" dirty="0">
                <a:solidFill>
                  <a:srgbClr val="FF0000"/>
                </a:solidFill>
              </a:rPr>
              <a:t>Images are suspended after 4 hours of idle </a:t>
            </a:r>
            <a:r>
              <a:rPr lang="en-US" dirty="0" smtClean="0">
                <a:solidFill>
                  <a:srgbClr val="FF0000"/>
                </a:solidFill>
              </a:rPr>
              <a:t>time</a:t>
            </a:r>
          </a:p>
          <a:p>
            <a:r>
              <a:rPr lang="en-US" dirty="0" smtClean="0"/>
              <a:t>Literal definition - Any decrease in wavelength and increase in frequency caused by relative motion (i.e. the object in motion is getting closer to you)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11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Blueshift?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687" y="205727"/>
            <a:ext cx="6359371" cy="173128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10069683" y="232362"/>
            <a:ext cx="405968" cy="1493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B999A9-77CE-4AD1-9911-24A29F08BC3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Blueshift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248" y="1138358"/>
            <a:ext cx="9022839" cy="554590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1473693" y="969273"/>
            <a:ext cx="9250532" cy="5888727"/>
          </a:xfrm>
          <a:prstGeom prst="rect">
            <a:avLst/>
          </a:prstGeom>
          <a:solidFill>
            <a:schemeClr val="bg1">
              <a:alpha val="4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28800" y="3062796"/>
            <a:ext cx="8291743" cy="3347148"/>
          </a:xfrm>
          <a:prstGeom prst="rect">
            <a:avLst/>
          </a:prstGeom>
          <a:solidFill>
            <a:schemeClr val="bg1">
              <a:alpha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2530135" y="4057091"/>
            <a:ext cx="1954559" cy="1697115"/>
            <a:chOff x="528303" y="1921351"/>
            <a:chExt cx="290504" cy="268158"/>
          </a:xfrm>
          <a:solidFill>
            <a:srgbClr val="0078EF"/>
          </a:solidFill>
        </p:grpSpPr>
        <p:sp>
          <p:nvSpPr>
            <p:cNvPr id="34" name="Freeform 305"/>
            <p:cNvSpPr>
              <a:spLocks noChangeArrowheads="1"/>
            </p:cNvSpPr>
            <p:nvPr/>
          </p:nvSpPr>
          <p:spPr bwMode="auto">
            <a:xfrm>
              <a:off x="528303" y="1921351"/>
              <a:ext cx="290504" cy="268158"/>
            </a:xfrm>
            <a:custGeom>
              <a:avLst/>
              <a:gdLst>
                <a:gd name="T0" fmla="*/ 24 w 632"/>
                <a:gd name="T1" fmla="*/ 491 h 581"/>
                <a:gd name="T2" fmla="*/ 24 w 632"/>
                <a:gd name="T3" fmla="*/ 491 h 581"/>
                <a:gd name="T4" fmla="*/ 305 w 632"/>
                <a:gd name="T5" fmla="*/ 491 h 581"/>
                <a:gd name="T6" fmla="*/ 305 w 632"/>
                <a:gd name="T7" fmla="*/ 559 h 581"/>
                <a:gd name="T8" fmla="*/ 134 w 632"/>
                <a:gd name="T9" fmla="*/ 559 h 581"/>
                <a:gd name="T10" fmla="*/ 124 w 632"/>
                <a:gd name="T11" fmla="*/ 569 h 581"/>
                <a:gd name="T12" fmla="*/ 134 w 632"/>
                <a:gd name="T13" fmla="*/ 580 h 581"/>
                <a:gd name="T14" fmla="*/ 497 w 632"/>
                <a:gd name="T15" fmla="*/ 580 h 581"/>
                <a:gd name="T16" fmla="*/ 508 w 632"/>
                <a:gd name="T17" fmla="*/ 569 h 581"/>
                <a:gd name="T18" fmla="*/ 497 w 632"/>
                <a:gd name="T19" fmla="*/ 559 h 581"/>
                <a:gd name="T20" fmla="*/ 326 w 632"/>
                <a:gd name="T21" fmla="*/ 559 h 581"/>
                <a:gd name="T22" fmla="*/ 326 w 632"/>
                <a:gd name="T23" fmla="*/ 491 h 581"/>
                <a:gd name="T24" fmla="*/ 607 w 632"/>
                <a:gd name="T25" fmla="*/ 491 h 581"/>
                <a:gd name="T26" fmla="*/ 631 w 632"/>
                <a:gd name="T27" fmla="*/ 468 h 581"/>
                <a:gd name="T28" fmla="*/ 631 w 632"/>
                <a:gd name="T29" fmla="*/ 24 h 581"/>
                <a:gd name="T30" fmla="*/ 607 w 632"/>
                <a:gd name="T31" fmla="*/ 0 h 581"/>
                <a:gd name="T32" fmla="*/ 24 w 632"/>
                <a:gd name="T33" fmla="*/ 0 h 581"/>
                <a:gd name="T34" fmla="*/ 0 w 632"/>
                <a:gd name="T35" fmla="*/ 24 h 581"/>
                <a:gd name="T36" fmla="*/ 0 w 632"/>
                <a:gd name="T37" fmla="*/ 468 h 581"/>
                <a:gd name="T38" fmla="*/ 24 w 632"/>
                <a:gd name="T39" fmla="*/ 491 h 581"/>
                <a:gd name="T40" fmla="*/ 20 w 632"/>
                <a:gd name="T41" fmla="*/ 24 h 581"/>
                <a:gd name="T42" fmla="*/ 20 w 632"/>
                <a:gd name="T43" fmla="*/ 24 h 581"/>
                <a:gd name="T44" fmla="*/ 24 w 632"/>
                <a:gd name="T45" fmla="*/ 21 h 581"/>
                <a:gd name="T46" fmla="*/ 607 w 632"/>
                <a:gd name="T47" fmla="*/ 21 h 581"/>
                <a:gd name="T48" fmla="*/ 609 w 632"/>
                <a:gd name="T49" fmla="*/ 24 h 581"/>
                <a:gd name="T50" fmla="*/ 609 w 632"/>
                <a:gd name="T51" fmla="*/ 468 h 581"/>
                <a:gd name="T52" fmla="*/ 607 w 632"/>
                <a:gd name="T53" fmla="*/ 469 h 581"/>
                <a:gd name="T54" fmla="*/ 24 w 632"/>
                <a:gd name="T55" fmla="*/ 469 h 581"/>
                <a:gd name="T56" fmla="*/ 20 w 632"/>
                <a:gd name="T57" fmla="*/ 468 h 581"/>
                <a:gd name="T58" fmla="*/ 20 w 632"/>
                <a:gd name="T59" fmla="*/ 24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32" h="581">
                  <a:moveTo>
                    <a:pt x="24" y="491"/>
                  </a:moveTo>
                  <a:lnTo>
                    <a:pt x="24" y="491"/>
                  </a:lnTo>
                  <a:cubicBezTo>
                    <a:pt x="305" y="491"/>
                    <a:pt x="305" y="491"/>
                    <a:pt x="305" y="491"/>
                  </a:cubicBezTo>
                  <a:cubicBezTo>
                    <a:pt x="305" y="559"/>
                    <a:pt x="305" y="559"/>
                    <a:pt x="305" y="559"/>
                  </a:cubicBezTo>
                  <a:cubicBezTo>
                    <a:pt x="134" y="559"/>
                    <a:pt x="134" y="559"/>
                    <a:pt x="134" y="559"/>
                  </a:cubicBezTo>
                  <a:cubicBezTo>
                    <a:pt x="128" y="559"/>
                    <a:pt x="124" y="563"/>
                    <a:pt x="124" y="569"/>
                  </a:cubicBezTo>
                  <a:cubicBezTo>
                    <a:pt x="124" y="575"/>
                    <a:pt x="128" y="580"/>
                    <a:pt x="134" y="580"/>
                  </a:cubicBezTo>
                  <a:cubicBezTo>
                    <a:pt x="497" y="580"/>
                    <a:pt x="497" y="580"/>
                    <a:pt x="497" y="580"/>
                  </a:cubicBezTo>
                  <a:cubicBezTo>
                    <a:pt x="502" y="580"/>
                    <a:pt x="508" y="575"/>
                    <a:pt x="508" y="569"/>
                  </a:cubicBezTo>
                  <a:cubicBezTo>
                    <a:pt x="508" y="563"/>
                    <a:pt x="502" y="559"/>
                    <a:pt x="497" y="559"/>
                  </a:cubicBezTo>
                  <a:cubicBezTo>
                    <a:pt x="326" y="559"/>
                    <a:pt x="326" y="559"/>
                    <a:pt x="326" y="559"/>
                  </a:cubicBezTo>
                  <a:cubicBezTo>
                    <a:pt x="326" y="491"/>
                    <a:pt x="326" y="491"/>
                    <a:pt x="326" y="491"/>
                  </a:cubicBezTo>
                  <a:cubicBezTo>
                    <a:pt x="607" y="491"/>
                    <a:pt x="607" y="491"/>
                    <a:pt x="607" y="491"/>
                  </a:cubicBezTo>
                  <a:cubicBezTo>
                    <a:pt x="620" y="491"/>
                    <a:pt x="631" y="480"/>
                    <a:pt x="631" y="468"/>
                  </a:cubicBezTo>
                  <a:cubicBezTo>
                    <a:pt x="631" y="24"/>
                    <a:pt x="631" y="24"/>
                    <a:pt x="631" y="24"/>
                  </a:cubicBezTo>
                  <a:cubicBezTo>
                    <a:pt x="631" y="10"/>
                    <a:pt x="620" y="0"/>
                    <a:pt x="60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0" y="0"/>
                    <a:pt x="0" y="10"/>
                    <a:pt x="0" y="24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0" y="480"/>
                    <a:pt x="10" y="491"/>
                    <a:pt x="24" y="491"/>
                  </a:cubicBezTo>
                  <a:close/>
                  <a:moveTo>
                    <a:pt x="20" y="24"/>
                  </a:moveTo>
                  <a:lnTo>
                    <a:pt x="20" y="24"/>
                  </a:lnTo>
                  <a:cubicBezTo>
                    <a:pt x="20" y="22"/>
                    <a:pt x="21" y="21"/>
                    <a:pt x="24" y="21"/>
                  </a:cubicBezTo>
                  <a:cubicBezTo>
                    <a:pt x="607" y="21"/>
                    <a:pt x="607" y="21"/>
                    <a:pt x="607" y="21"/>
                  </a:cubicBezTo>
                  <a:cubicBezTo>
                    <a:pt x="608" y="21"/>
                    <a:pt x="609" y="22"/>
                    <a:pt x="609" y="24"/>
                  </a:cubicBezTo>
                  <a:cubicBezTo>
                    <a:pt x="609" y="468"/>
                    <a:pt x="609" y="468"/>
                    <a:pt x="609" y="468"/>
                  </a:cubicBezTo>
                  <a:cubicBezTo>
                    <a:pt x="609" y="468"/>
                    <a:pt x="608" y="469"/>
                    <a:pt x="607" y="469"/>
                  </a:cubicBezTo>
                  <a:cubicBezTo>
                    <a:pt x="24" y="469"/>
                    <a:pt x="24" y="469"/>
                    <a:pt x="24" y="469"/>
                  </a:cubicBezTo>
                  <a:cubicBezTo>
                    <a:pt x="21" y="469"/>
                    <a:pt x="20" y="468"/>
                    <a:pt x="20" y="468"/>
                  </a:cubicBezTo>
                  <a:lnTo>
                    <a:pt x="20" y="2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306"/>
            <p:cNvSpPr>
              <a:spLocks noChangeArrowheads="1"/>
            </p:cNvSpPr>
            <p:nvPr/>
          </p:nvSpPr>
          <p:spPr bwMode="auto">
            <a:xfrm>
              <a:off x="552681" y="1945729"/>
              <a:ext cx="241748" cy="152362"/>
            </a:xfrm>
            <a:custGeom>
              <a:avLst/>
              <a:gdLst>
                <a:gd name="T0" fmla="*/ 23 w 526"/>
                <a:gd name="T1" fmla="*/ 330 h 331"/>
                <a:gd name="T2" fmla="*/ 23 w 526"/>
                <a:gd name="T3" fmla="*/ 330 h 331"/>
                <a:gd name="T4" fmla="*/ 502 w 526"/>
                <a:gd name="T5" fmla="*/ 330 h 331"/>
                <a:gd name="T6" fmla="*/ 525 w 526"/>
                <a:gd name="T7" fmla="*/ 308 h 331"/>
                <a:gd name="T8" fmla="*/ 525 w 526"/>
                <a:gd name="T9" fmla="*/ 22 h 331"/>
                <a:gd name="T10" fmla="*/ 502 w 526"/>
                <a:gd name="T11" fmla="*/ 0 h 331"/>
                <a:gd name="T12" fmla="*/ 23 w 526"/>
                <a:gd name="T13" fmla="*/ 0 h 331"/>
                <a:gd name="T14" fmla="*/ 0 w 526"/>
                <a:gd name="T15" fmla="*/ 22 h 331"/>
                <a:gd name="T16" fmla="*/ 0 w 526"/>
                <a:gd name="T17" fmla="*/ 308 h 331"/>
                <a:gd name="T18" fmla="*/ 23 w 526"/>
                <a:gd name="T19" fmla="*/ 330 h 331"/>
                <a:gd name="T20" fmla="*/ 23 w 526"/>
                <a:gd name="T21" fmla="*/ 21 h 331"/>
                <a:gd name="T22" fmla="*/ 23 w 526"/>
                <a:gd name="T23" fmla="*/ 21 h 331"/>
                <a:gd name="T24" fmla="*/ 503 w 526"/>
                <a:gd name="T25" fmla="*/ 22 h 331"/>
                <a:gd name="T26" fmla="*/ 503 w 526"/>
                <a:gd name="T27" fmla="*/ 308 h 331"/>
                <a:gd name="T28" fmla="*/ 502 w 526"/>
                <a:gd name="T29" fmla="*/ 308 h 331"/>
                <a:gd name="T30" fmla="*/ 22 w 526"/>
                <a:gd name="T31" fmla="*/ 308 h 331"/>
                <a:gd name="T32" fmla="*/ 23 w 526"/>
                <a:gd name="T33" fmla="*/ 21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6" h="331">
                  <a:moveTo>
                    <a:pt x="23" y="330"/>
                  </a:moveTo>
                  <a:lnTo>
                    <a:pt x="23" y="330"/>
                  </a:lnTo>
                  <a:cubicBezTo>
                    <a:pt x="502" y="330"/>
                    <a:pt x="502" y="330"/>
                    <a:pt x="502" y="330"/>
                  </a:cubicBezTo>
                  <a:cubicBezTo>
                    <a:pt x="514" y="330"/>
                    <a:pt x="525" y="320"/>
                    <a:pt x="525" y="308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25" y="9"/>
                    <a:pt x="514" y="0"/>
                    <a:pt x="50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20"/>
                    <a:pt x="10" y="330"/>
                    <a:pt x="23" y="330"/>
                  </a:cubicBezTo>
                  <a:close/>
                  <a:moveTo>
                    <a:pt x="23" y="21"/>
                  </a:moveTo>
                  <a:lnTo>
                    <a:pt x="23" y="21"/>
                  </a:lnTo>
                  <a:cubicBezTo>
                    <a:pt x="503" y="22"/>
                    <a:pt x="503" y="22"/>
                    <a:pt x="503" y="22"/>
                  </a:cubicBezTo>
                  <a:cubicBezTo>
                    <a:pt x="503" y="308"/>
                    <a:pt x="503" y="308"/>
                    <a:pt x="503" y="308"/>
                  </a:cubicBezTo>
                  <a:cubicBezTo>
                    <a:pt x="502" y="308"/>
                    <a:pt x="502" y="308"/>
                    <a:pt x="502" y="308"/>
                  </a:cubicBezTo>
                  <a:cubicBezTo>
                    <a:pt x="22" y="308"/>
                    <a:pt x="22" y="308"/>
                    <a:pt x="22" y="308"/>
                  </a:cubicBezTo>
                  <a:lnTo>
                    <a:pt x="23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245728" y="4057090"/>
            <a:ext cx="1954559" cy="1697115"/>
            <a:chOff x="528303" y="1921351"/>
            <a:chExt cx="290504" cy="268158"/>
          </a:xfrm>
          <a:solidFill>
            <a:srgbClr val="0078EF"/>
          </a:solidFill>
        </p:grpSpPr>
        <p:sp>
          <p:nvSpPr>
            <p:cNvPr id="40" name="Freeform 305"/>
            <p:cNvSpPr>
              <a:spLocks noChangeArrowheads="1"/>
            </p:cNvSpPr>
            <p:nvPr/>
          </p:nvSpPr>
          <p:spPr bwMode="auto">
            <a:xfrm>
              <a:off x="528303" y="1921351"/>
              <a:ext cx="290504" cy="268158"/>
            </a:xfrm>
            <a:custGeom>
              <a:avLst/>
              <a:gdLst>
                <a:gd name="T0" fmla="*/ 24 w 632"/>
                <a:gd name="T1" fmla="*/ 491 h 581"/>
                <a:gd name="T2" fmla="*/ 24 w 632"/>
                <a:gd name="T3" fmla="*/ 491 h 581"/>
                <a:gd name="T4" fmla="*/ 305 w 632"/>
                <a:gd name="T5" fmla="*/ 491 h 581"/>
                <a:gd name="T6" fmla="*/ 305 w 632"/>
                <a:gd name="T7" fmla="*/ 559 h 581"/>
                <a:gd name="T8" fmla="*/ 134 w 632"/>
                <a:gd name="T9" fmla="*/ 559 h 581"/>
                <a:gd name="T10" fmla="*/ 124 w 632"/>
                <a:gd name="T11" fmla="*/ 569 h 581"/>
                <a:gd name="T12" fmla="*/ 134 w 632"/>
                <a:gd name="T13" fmla="*/ 580 h 581"/>
                <a:gd name="T14" fmla="*/ 497 w 632"/>
                <a:gd name="T15" fmla="*/ 580 h 581"/>
                <a:gd name="T16" fmla="*/ 508 w 632"/>
                <a:gd name="T17" fmla="*/ 569 h 581"/>
                <a:gd name="T18" fmla="*/ 497 w 632"/>
                <a:gd name="T19" fmla="*/ 559 h 581"/>
                <a:gd name="T20" fmla="*/ 326 w 632"/>
                <a:gd name="T21" fmla="*/ 559 h 581"/>
                <a:gd name="T22" fmla="*/ 326 w 632"/>
                <a:gd name="T23" fmla="*/ 491 h 581"/>
                <a:gd name="T24" fmla="*/ 607 w 632"/>
                <a:gd name="T25" fmla="*/ 491 h 581"/>
                <a:gd name="T26" fmla="*/ 631 w 632"/>
                <a:gd name="T27" fmla="*/ 468 h 581"/>
                <a:gd name="T28" fmla="*/ 631 w 632"/>
                <a:gd name="T29" fmla="*/ 24 h 581"/>
                <a:gd name="T30" fmla="*/ 607 w 632"/>
                <a:gd name="T31" fmla="*/ 0 h 581"/>
                <a:gd name="T32" fmla="*/ 24 w 632"/>
                <a:gd name="T33" fmla="*/ 0 h 581"/>
                <a:gd name="T34" fmla="*/ 0 w 632"/>
                <a:gd name="T35" fmla="*/ 24 h 581"/>
                <a:gd name="T36" fmla="*/ 0 w 632"/>
                <a:gd name="T37" fmla="*/ 468 h 581"/>
                <a:gd name="T38" fmla="*/ 24 w 632"/>
                <a:gd name="T39" fmla="*/ 491 h 581"/>
                <a:gd name="T40" fmla="*/ 20 w 632"/>
                <a:gd name="T41" fmla="*/ 24 h 581"/>
                <a:gd name="T42" fmla="*/ 20 w 632"/>
                <a:gd name="T43" fmla="*/ 24 h 581"/>
                <a:gd name="T44" fmla="*/ 24 w 632"/>
                <a:gd name="T45" fmla="*/ 21 h 581"/>
                <a:gd name="T46" fmla="*/ 607 w 632"/>
                <a:gd name="T47" fmla="*/ 21 h 581"/>
                <a:gd name="T48" fmla="*/ 609 w 632"/>
                <a:gd name="T49" fmla="*/ 24 h 581"/>
                <a:gd name="T50" fmla="*/ 609 w 632"/>
                <a:gd name="T51" fmla="*/ 468 h 581"/>
                <a:gd name="T52" fmla="*/ 607 w 632"/>
                <a:gd name="T53" fmla="*/ 469 h 581"/>
                <a:gd name="T54" fmla="*/ 24 w 632"/>
                <a:gd name="T55" fmla="*/ 469 h 581"/>
                <a:gd name="T56" fmla="*/ 20 w 632"/>
                <a:gd name="T57" fmla="*/ 468 h 581"/>
                <a:gd name="T58" fmla="*/ 20 w 632"/>
                <a:gd name="T59" fmla="*/ 24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32" h="581">
                  <a:moveTo>
                    <a:pt x="24" y="491"/>
                  </a:moveTo>
                  <a:lnTo>
                    <a:pt x="24" y="491"/>
                  </a:lnTo>
                  <a:cubicBezTo>
                    <a:pt x="305" y="491"/>
                    <a:pt x="305" y="491"/>
                    <a:pt x="305" y="491"/>
                  </a:cubicBezTo>
                  <a:cubicBezTo>
                    <a:pt x="305" y="559"/>
                    <a:pt x="305" y="559"/>
                    <a:pt x="305" y="559"/>
                  </a:cubicBezTo>
                  <a:cubicBezTo>
                    <a:pt x="134" y="559"/>
                    <a:pt x="134" y="559"/>
                    <a:pt x="134" y="559"/>
                  </a:cubicBezTo>
                  <a:cubicBezTo>
                    <a:pt x="128" y="559"/>
                    <a:pt x="124" y="563"/>
                    <a:pt x="124" y="569"/>
                  </a:cubicBezTo>
                  <a:cubicBezTo>
                    <a:pt x="124" y="575"/>
                    <a:pt x="128" y="580"/>
                    <a:pt x="134" y="580"/>
                  </a:cubicBezTo>
                  <a:cubicBezTo>
                    <a:pt x="497" y="580"/>
                    <a:pt x="497" y="580"/>
                    <a:pt x="497" y="580"/>
                  </a:cubicBezTo>
                  <a:cubicBezTo>
                    <a:pt x="502" y="580"/>
                    <a:pt x="508" y="575"/>
                    <a:pt x="508" y="569"/>
                  </a:cubicBezTo>
                  <a:cubicBezTo>
                    <a:pt x="508" y="563"/>
                    <a:pt x="502" y="559"/>
                    <a:pt x="497" y="559"/>
                  </a:cubicBezTo>
                  <a:cubicBezTo>
                    <a:pt x="326" y="559"/>
                    <a:pt x="326" y="559"/>
                    <a:pt x="326" y="559"/>
                  </a:cubicBezTo>
                  <a:cubicBezTo>
                    <a:pt x="326" y="491"/>
                    <a:pt x="326" y="491"/>
                    <a:pt x="326" y="491"/>
                  </a:cubicBezTo>
                  <a:cubicBezTo>
                    <a:pt x="607" y="491"/>
                    <a:pt x="607" y="491"/>
                    <a:pt x="607" y="491"/>
                  </a:cubicBezTo>
                  <a:cubicBezTo>
                    <a:pt x="620" y="491"/>
                    <a:pt x="631" y="480"/>
                    <a:pt x="631" y="468"/>
                  </a:cubicBezTo>
                  <a:cubicBezTo>
                    <a:pt x="631" y="24"/>
                    <a:pt x="631" y="24"/>
                    <a:pt x="631" y="24"/>
                  </a:cubicBezTo>
                  <a:cubicBezTo>
                    <a:pt x="631" y="10"/>
                    <a:pt x="620" y="0"/>
                    <a:pt x="60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0" y="0"/>
                    <a:pt x="0" y="10"/>
                    <a:pt x="0" y="24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0" y="480"/>
                    <a:pt x="10" y="491"/>
                    <a:pt x="24" y="491"/>
                  </a:cubicBezTo>
                  <a:close/>
                  <a:moveTo>
                    <a:pt x="20" y="24"/>
                  </a:moveTo>
                  <a:lnTo>
                    <a:pt x="20" y="24"/>
                  </a:lnTo>
                  <a:cubicBezTo>
                    <a:pt x="20" y="22"/>
                    <a:pt x="21" y="21"/>
                    <a:pt x="24" y="21"/>
                  </a:cubicBezTo>
                  <a:cubicBezTo>
                    <a:pt x="607" y="21"/>
                    <a:pt x="607" y="21"/>
                    <a:pt x="607" y="21"/>
                  </a:cubicBezTo>
                  <a:cubicBezTo>
                    <a:pt x="608" y="21"/>
                    <a:pt x="609" y="22"/>
                    <a:pt x="609" y="24"/>
                  </a:cubicBezTo>
                  <a:cubicBezTo>
                    <a:pt x="609" y="468"/>
                    <a:pt x="609" y="468"/>
                    <a:pt x="609" y="468"/>
                  </a:cubicBezTo>
                  <a:cubicBezTo>
                    <a:pt x="609" y="468"/>
                    <a:pt x="608" y="469"/>
                    <a:pt x="607" y="469"/>
                  </a:cubicBezTo>
                  <a:cubicBezTo>
                    <a:pt x="24" y="469"/>
                    <a:pt x="24" y="469"/>
                    <a:pt x="24" y="469"/>
                  </a:cubicBezTo>
                  <a:cubicBezTo>
                    <a:pt x="21" y="469"/>
                    <a:pt x="20" y="468"/>
                    <a:pt x="20" y="468"/>
                  </a:cubicBezTo>
                  <a:lnTo>
                    <a:pt x="20" y="2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306"/>
            <p:cNvSpPr>
              <a:spLocks noChangeArrowheads="1"/>
            </p:cNvSpPr>
            <p:nvPr/>
          </p:nvSpPr>
          <p:spPr bwMode="auto">
            <a:xfrm>
              <a:off x="552681" y="1945729"/>
              <a:ext cx="241748" cy="152362"/>
            </a:xfrm>
            <a:custGeom>
              <a:avLst/>
              <a:gdLst>
                <a:gd name="T0" fmla="*/ 23 w 526"/>
                <a:gd name="T1" fmla="*/ 330 h 331"/>
                <a:gd name="T2" fmla="*/ 23 w 526"/>
                <a:gd name="T3" fmla="*/ 330 h 331"/>
                <a:gd name="T4" fmla="*/ 502 w 526"/>
                <a:gd name="T5" fmla="*/ 330 h 331"/>
                <a:gd name="T6" fmla="*/ 525 w 526"/>
                <a:gd name="T7" fmla="*/ 308 h 331"/>
                <a:gd name="T8" fmla="*/ 525 w 526"/>
                <a:gd name="T9" fmla="*/ 22 h 331"/>
                <a:gd name="T10" fmla="*/ 502 w 526"/>
                <a:gd name="T11" fmla="*/ 0 h 331"/>
                <a:gd name="T12" fmla="*/ 23 w 526"/>
                <a:gd name="T13" fmla="*/ 0 h 331"/>
                <a:gd name="T14" fmla="*/ 0 w 526"/>
                <a:gd name="T15" fmla="*/ 22 h 331"/>
                <a:gd name="T16" fmla="*/ 0 w 526"/>
                <a:gd name="T17" fmla="*/ 308 h 331"/>
                <a:gd name="T18" fmla="*/ 23 w 526"/>
                <a:gd name="T19" fmla="*/ 330 h 331"/>
                <a:gd name="T20" fmla="*/ 23 w 526"/>
                <a:gd name="T21" fmla="*/ 21 h 331"/>
                <a:gd name="T22" fmla="*/ 23 w 526"/>
                <a:gd name="T23" fmla="*/ 21 h 331"/>
                <a:gd name="T24" fmla="*/ 503 w 526"/>
                <a:gd name="T25" fmla="*/ 22 h 331"/>
                <a:gd name="T26" fmla="*/ 503 w 526"/>
                <a:gd name="T27" fmla="*/ 308 h 331"/>
                <a:gd name="T28" fmla="*/ 502 w 526"/>
                <a:gd name="T29" fmla="*/ 308 h 331"/>
                <a:gd name="T30" fmla="*/ 22 w 526"/>
                <a:gd name="T31" fmla="*/ 308 h 331"/>
                <a:gd name="T32" fmla="*/ 23 w 526"/>
                <a:gd name="T33" fmla="*/ 21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6" h="331">
                  <a:moveTo>
                    <a:pt x="23" y="330"/>
                  </a:moveTo>
                  <a:lnTo>
                    <a:pt x="23" y="330"/>
                  </a:lnTo>
                  <a:cubicBezTo>
                    <a:pt x="502" y="330"/>
                    <a:pt x="502" y="330"/>
                    <a:pt x="502" y="330"/>
                  </a:cubicBezTo>
                  <a:cubicBezTo>
                    <a:pt x="514" y="330"/>
                    <a:pt x="525" y="320"/>
                    <a:pt x="525" y="308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25" y="9"/>
                    <a:pt x="514" y="0"/>
                    <a:pt x="50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20"/>
                    <a:pt x="10" y="330"/>
                    <a:pt x="23" y="330"/>
                  </a:cubicBezTo>
                  <a:close/>
                  <a:moveTo>
                    <a:pt x="23" y="21"/>
                  </a:moveTo>
                  <a:lnTo>
                    <a:pt x="23" y="21"/>
                  </a:lnTo>
                  <a:cubicBezTo>
                    <a:pt x="503" y="22"/>
                    <a:pt x="503" y="22"/>
                    <a:pt x="503" y="22"/>
                  </a:cubicBezTo>
                  <a:cubicBezTo>
                    <a:pt x="503" y="308"/>
                    <a:pt x="503" y="308"/>
                    <a:pt x="503" y="308"/>
                  </a:cubicBezTo>
                  <a:cubicBezTo>
                    <a:pt x="502" y="308"/>
                    <a:pt x="502" y="308"/>
                    <a:pt x="502" y="308"/>
                  </a:cubicBezTo>
                  <a:cubicBezTo>
                    <a:pt x="22" y="308"/>
                    <a:pt x="22" y="308"/>
                    <a:pt x="22" y="308"/>
                  </a:cubicBezTo>
                  <a:lnTo>
                    <a:pt x="23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7884632" y="4061530"/>
            <a:ext cx="1954559" cy="1697115"/>
            <a:chOff x="528303" y="1921351"/>
            <a:chExt cx="290504" cy="268158"/>
          </a:xfrm>
          <a:solidFill>
            <a:srgbClr val="0078EF"/>
          </a:solidFill>
        </p:grpSpPr>
        <p:sp>
          <p:nvSpPr>
            <p:cNvPr id="43" name="Freeform 305"/>
            <p:cNvSpPr>
              <a:spLocks noChangeArrowheads="1"/>
            </p:cNvSpPr>
            <p:nvPr/>
          </p:nvSpPr>
          <p:spPr bwMode="auto">
            <a:xfrm>
              <a:off x="528303" y="1921351"/>
              <a:ext cx="290504" cy="268158"/>
            </a:xfrm>
            <a:custGeom>
              <a:avLst/>
              <a:gdLst>
                <a:gd name="T0" fmla="*/ 24 w 632"/>
                <a:gd name="T1" fmla="*/ 491 h 581"/>
                <a:gd name="T2" fmla="*/ 24 w 632"/>
                <a:gd name="T3" fmla="*/ 491 h 581"/>
                <a:gd name="T4" fmla="*/ 305 w 632"/>
                <a:gd name="T5" fmla="*/ 491 h 581"/>
                <a:gd name="T6" fmla="*/ 305 w 632"/>
                <a:gd name="T7" fmla="*/ 559 h 581"/>
                <a:gd name="T8" fmla="*/ 134 w 632"/>
                <a:gd name="T9" fmla="*/ 559 h 581"/>
                <a:gd name="T10" fmla="*/ 124 w 632"/>
                <a:gd name="T11" fmla="*/ 569 h 581"/>
                <a:gd name="T12" fmla="*/ 134 w 632"/>
                <a:gd name="T13" fmla="*/ 580 h 581"/>
                <a:gd name="T14" fmla="*/ 497 w 632"/>
                <a:gd name="T15" fmla="*/ 580 h 581"/>
                <a:gd name="T16" fmla="*/ 508 w 632"/>
                <a:gd name="T17" fmla="*/ 569 h 581"/>
                <a:gd name="T18" fmla="*/ 497 w 632"/>
                <a:gd name="T19" fmla="*/ 559 h 581"/>
                <a:gd name="T20" fmla="*/ 326 w 632"/>
                <a:gd name="T21" fmla="*/ 559 h 581"/>
                <a:gd name="T22" fmla="*/ 326 w 632"/>
                <a:gd name="T23" fmla="*/ 491 h 581"/>
                <a:gd name="T24" fmla="*/ 607 w 632"/>
                <a:gd name="T25" fmla="*/ 491 h 581"/>
                <a:gd name="T26" fmla="*/ 631 w 632"/>
                <a:gd name="T27" fmla="*/ 468 h 581"/>
                <a:gd name="T28" fmla="*/ 631 w 632"/>
                <a:gd name="T29" fmla="*/ 24 h 581"/>
                <a:gd name="T30" fmla="*/ 607 w 632"/>
                <a:gd name="T31" fmla="*/ 0 h 581"/>
                <a:gd name="T32" fmla="*/ 24 w 632"/>
                <a:gd name="T33" fmla="*/ 0 h 581"/>
                <a:gd name="T34" fmla="*/ 0 w 632"/>
                <a:gd name="T35" fmla="*/ 24 h 581"/>
                <a:gd name="T36" fmla="*/ 0 w 632"/>
                <a:gd name="T37" fmla="*/ 468 h 581"/>
                <a:gd name="T38" fmla="*/ 24 w 632"/>
                <a:gd name="T39" fmla="*/ 491 h 581"/>
                <a:gd name="T40" fmla="*/ 20 w 632"/>
                <a:gd name="T41" fmla="*/ 24 h 581"/>
                <a:gd name="T42" fmla="*/ 20 w 632"/>
                <a:gd name="T43" fmla="*/ 24 h 581"/>
                <a:gd name="T44" fmla="*/ 24 w 632"/>
                <a:gd name="T45" fmla="*/ 21 h 581"/>
                <a:gd name="T46" fmla="*/ 607 w 632"/>
                <a:gd name="T47" fmla="*/ 21 h 581"/>
                <a:gd name="T48" fmla="*/ 609 w 632"/>
                <a:gd name="T49" fmla="*/ 24 h 581"/>
                <a:gd name="T50" fmla="*/ 609 w 632"/>
                <a:gd name="T51" fmla="*/ 468 h 581"/>
                <a:gd name="T52" fmla="*/ 607 w 632"/>
                <a:gd name="T53" fmla="*/ 469 h 581"/>
                <a:gd name="T54" fmla="*/ 24 w 632"/>
                <a:gd name="T55" fmla="*/ 469 h 581"/>
                <a:gd name="T56" fmla="*/ 20 w 632"/>
                <a:gd name="T57" fmla="*/ 468 h 581"/>
                <a:gd name="T58" fmla="*/ 20 w 632"/>
                <a:gd name="T59" fmla="*/ 24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32" h="581">
                  <a:moveTo>
                    <a:pt x="24" y="491"/>
                  </a:moveTo>
                  <a:lnTo>
                    <a:pt x="24" y="491"/>
                  </a:lnTo>
                  <a:cubicBezTo>
                    <a:pt x="305" y="491"/>
                    <a:pt x="305" y="491"/>
                    <a:pt x="305" y="491"/>
                  </a:cubicBezTo>
                  <a:cubicBezTo>
                    <a:pt x="305" y="559"/>
                    <a:pt x="305" y="559"/>
                    <a:pt x="305" y="559"/>
                  </a:cubicBezTo>
                  <a:cubicBezTo>
                    <a:pt x="134" y="559"/>
                    <a:pt x="134" y="559"/>
                    <a:pt x="134" y="559"/>
                  </a:cubicBezTo>
                  <a:cubicBezTo>
                    <a:pt x="128" y="559"/>
                    <a:pt x="124" y="563"/>
                    <a:pt x="124" y="569"/>
                  </a:cubicBezTo>
                  <a:cubicBezTo>
                    <a:pt x="124" y="575"/>
                    <a:pt x="128" y="580"/>
                    <a:pt x="134" y="580"/>
                  </a:cubicBezTo>
                  <a:cubicBezTo>
                    <a:pt x="497" y="580"/>
                    <a:pt x="497" y="580"/>
                    <a:pt x="497" y="580"/>
                  </a:cubicBezTo>
                  <a:cubicBezTo>
                    <a:pt x="502" y="580"/>
                    <a:pt x="508" y="575"/>
                    <a:pt x="508" y="569"/>
                  </a:cubicBezTo>
                  <a:cubicBezTo>
                    <a:pt x="508" y="563"/>
                    <a:pt x="502" y="559"/>
                    <a:pt x="497" y="559"/>
                  </a:cubicBezTo>
                  <a:cubicBezTo>
                    <a:pt x="326" y="559"/>
                    <a:pt x="326" y="559"/>
                    <a:pt x="326" y="559"/>
                  </a:cubicBezTo>
                  <a:cubicBezTo>
                    <a:pt x="326" y="491"/>
                    <a:pt x="326" y="491"/>
                    <a:pt x="326" y="491"/>
                  </a:cubicBezTo>
                  <a:cubicBezTo>
                    <a:pt x="607" y="491"/>
                    <a:pt x="607" y="491"/>
                    <a:pt x="607" y="491"/>
                  </a:cubicBezTo>
                  <a:cubicBezTo>
                    <a:pt x="620" y="491"/>
                    <a:pt x="631" y="480"/>
                    <a:pt x="631" y="468"/>
                  </a:cubicBezTo>
                  <a:cubicBezTo>
                    <a:pt x="631" y="24"/>
                    <a:pt x="631" y="24"/>
                    <a:pt x="631" y="24"/>
                  </a:cubicBezTo>
                  <a:cubicBezTo>
                    <a:pt x="631" y="10"/>
                    <a:pt x="620" y="0"/>
                    <a:pt x="60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0" y="0"/>
                    <a:pt x="0" y="10"/>
                    <a:pt x="0" y="24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0" y="480"/>
                    <a:pt x="10" y="491"/>
                    <a:pt x="24" y="491"/>
                  </a:cubicBezTo>
                  <a:close/>
                  <a:moveTo>
                    <a:pt x="20" y="24"/>
                  </a:moveTo>
                  <a:lnTo>
                    <a:pt x="20" y="24"/>
                  </a:lnTo>
                  <a:cubicBezTo>
                    <a:pt x="20" y="22"/>
                    <a:pt x="21" y="21"/>
                    <a:pt x="24" y="21"/>
                  </a:cubicBezTo>
                  <a:cubicBezTo>
                    <a:pt x="607" y="21"/>
                    <a:pt x="607" y="21"/>
                    <a:pt x="607" y="21"/>
                  </a:cubicBezTo>
                  <a:cubicBezTo>
                    <a:pt x="608" y="21"/>
                    <a:pt x="609" y="22"/>
                    <a:pt x="609" y="24"/>
                  </a:cubicBezTo>
                  <a:cubicBezTo>
                    <a:pt x="609" y="468"/>
                    <a:pt x="609" y="468"/>
                    <a:pt x="609" y="468"/>
                  </a:cubicBezTo>
                  <a:cubicBezTo>
                    <a:pt x="609" y="468"/>
                    <a:pt x="608" y="469"/>
                    <a:pt x="607" y="469"/>
                  </a:cubicBezTo>
                  <a:cubicBezTo>
                    <a:pt x="24" y="469"/>
                    <a:pt x="24" y="469"/>
                    <a:pt x="24" y="469"/>
                  </a:cubicBezTo>
                  <a:cubicBezTo>
                    <a:pt x="21" y="469"/>
                    <a:pt x="20" y="468"/>
                    <a:pt x="20" y="468"/>
                  </a:cubicBezTo>
                  <a:lnTo>
                    <a:pt x="20" y="2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306"/>
            <p:cNvSpPr>
              <a:spLocks noChangeArrowheads="1"/>
            </p:cNvSpPr>
            <p:nvPr/>
          </p:nvSpPr>
          <p:spPr bwMode="auto">
            <a:xfrm>
              <a:off x="552681" y="1945729"/>
              <a:ext cx="241748" cy="152362"/>
            </a:xfrm>
            <a:custGeom>
              <a:avLst/>
              <a:gdLst>
                <a:gd name="T0" fmla="*/ 23 w 526"/>
                <a:gd name="T1" fmla="*/ 330 h 331"/>
                <a:gd name="T2" fmla="*/ 23 w 526"/>
                <a:gd name="T3" fmla="*/ 330 h 331"/>
                <a:gd name="T4" fmla="*/ 502 w 526"/>
                <a:gd name="T5" fmla="*/ 330 h 331"/>
                <a:gd name="T6" fmla="*/ 525 w 526"/>
                <a:gd name="T7" fmla="*/ 308 h 331"/>
                <a:gd name="T8" fmla="*/ 525 w 526"/>
                <a:gd name="T9" fmla="*/ 22 h 331"/>
                <a:gd name="T10" fmla="*/ 502 w 526"/>
                <a:gd name="T11" fmla="*/ 0 h 331"/>
                <a:gd name="T12" fmla="*/ 23 w 526"/>
                <a:gd name="T13" fmla="*/ 0 h 331"/>
                <a:gd name="T14" fmla="*/ 0 w 526"/>
                <a:gd name="T15" fmla="*/ 22 h 331"/>
                <a:gd name="T16" fmla="*/ 0 w 526"/>
                <a:gd name="T17" fmla="*/ 308 h 331"/>
                <a:gd name="T18" fmla="*/ 23 w 526"/>
                <a:gd name="T19" fmla="*/ 330 h 331"/>
                <a:gd name="T20" fmla="*/ 23 w 526"/>
                <a:gd name="T21" fmla="*/ 21 h 331"/>
                <a:gd name="T22" fmla="*/ 23 w 526"/>
                <a:gd name="T23" fmla="*/ 21 h 331"/>
                <a:gd name="T24" fmla="*/ 503 w 526"/>
                <a:gd name="T25" fmla="*/ 22 h 331"/>
                <a:gd name="T26" fmla="*/ 503 w 526"/>
                <a:gd name="T27" fmla="*/ 308 h 331"/>
                <a:gd name="T28" fmla="*/ 502 w 526"/>
                <a:gd name="T29" fmla="*/ 308 h 331"/>
                <a:gd name="T30" fmla="*/ 22 w 526"/>
                <a:gd name="T31" fmla="*/ 308 h 331"/>
                <a:gd name="T32" fmla="*/ 23 w 526"/>
                <a:gd name="T33" fmla="*/ 21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6" h="331">
                  <a:moveTo>
                    <a:pt x="23" y="330"/>
                  </a:moveTo>
                  <a:lnTo>
                    <a:pt x="23" y="330"/>
                  </a:lnTo>
                  <a:cubicBezTo>
                    <a:pt x="502" y="330"/>
                    <a:pt x="502" y="330"/>
                    <a:pt x="502" y="330"/>
                  </a:cubicBezTo>
                  <a:cubicBezTo>
                    <a:pt x="514" y="330"/>
                    <a:pt x="525" y="320"/>
                    <a:pt x="525" y="308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25" y="9"/>
                    <a:pt x="514" y="0"/>
                    <a:pt x="50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20"/>
                    <a:pt x="10" y="330"/>
                    <a:pt x="23" y="330"/>
                  </a:cubicBezTo>
                  <a:close/>
                  <a:moveTo>
                    <a:pt x="23" y="21"/>
                  </a:moveTo>
                  <a:lnTo>
                    <a:pt x="23" y="21"/>
                  </a:lnTo>
                  <a:cubicBezTo>
                    <a:pt x="503" y="22"/>
                    <a:pt x="503" y="22"/>
                    <a:pt x="503" y="22"/>
                  </a:cubicBezTo>
                  <a:cubicBezTo>
                    <a:pt x="503" y="308"/>
                    <a:pt x="503" y="308"/>
                    <a:pt x="503" y="308"/>
                  </a:cubicBezTo>
                  <a:cubicBezTo>
                    <a:pt x="502" y="308"/>
                    <a:pt x="502" y="308"/>
                    <a:pt x="502" y="308"/>
                  </a:cubicBezTo>
                  <a:cubicBezTo>
                    <a:pt x="22" y="308"/>
                    <a:pt x="22" y="308"/>
                    <a:pt x="22" y="308"/>
                  </a:cubicBezTo>
                  <a:lnTo>
                    <a:pt x="23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642201" y="3553080"/>
            <a:ext cx="1842493" cy="522258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spcAft>
                <a:spcPts val="1800"/>
              </a:spcAft>
              <a:buNone/>
            </a:pPr>
            <a:r>
              <a:rPr lang="en-US" sz="2400" dirty="0" smtClean="0"/>
              <a:t>NimbusServer</a:t>
            </a:r>
            <a:endParaRPr lang="en-US" sz="2400" dirty="0"/>
          </a:p>
        </p:txBody>
      </p:sp>
      <p:sp>
        <p:nvSpPr>
          <p:cNvPr id="46" name="TextBox 45"/>
          <p:cNvSpPr txBox="1"/>
          <p:nvPr/>
        </p:nvSpPr>
        <p:spPr>
          <a:xfrm>
            <a:off x="5447369" y="3575771"/>
            <a:ext cx="1723937" cy="387207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spcAft>
                <a:spcPts val="1800"/>
              </a:spcAft>
              <a:buNone/>
            </a:pPr>
            <a:r>
              <a:rPr lang="en-US" sz="2400" dirty="0" err="1" smtClean="0"/>
              <a:t>NimbusClient</a:t>
            </a:r>
            <a:endParaRPr lang="en-US" sz="2400" dirty="0"/>
          </a:p>
        </p:txBody>
      </p:sp>
      <p:sp>
        <p:nvSpPr>
          <p:cNvPr id="47" name="TextBox 46"/>
          <p:cNvSpPr txBox="1"/>
          <p:nvPr/>
        </p:nvSpPr>
        <p:spPr>
          <a:xfrm>
            <a:off x="7817055" y="3585400"/>
            <a:ext cx="2116222" cy="22194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>
              <a:spcAft>
                <a:spcPts val="1800"/>
              </a:spcAft>
              <a:buNone/>
            </a:pPr>
            <a:r>
              <a:rPr lang="en-US" sz="2400" dirty="0" err="1" smtClean="0"/>
              <a:t>NimbusWindows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7652148" y="1607534"/>
            <a:ext cx="2084764" cy="454777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/>
          <a:p>
            <a:pPr marL="0" indent="0">
              <a:spcAft>
                <a:spcPts val="1800"/>
              </a:spcAft>
              <a:buNone/>
            </a:pPr>
            <a:r>
              <a:rPr lang="en-US" dirty="0" err="1"/>
              <a:t>a</a:t>
            </a:r>
            <a:r>
              <a:rPr lang="en-US" dirty="0" err="1" smtClean="0"/>
              <a:t>dm_training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652148" y="2346717"/>
            <a:ext cx="2084764" cy="454777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/>
          <a:p>
            <a:pPr marL="0" indent="0">
              <a:spcAft>
                <a:spcPts val="1800"/>
              </a:spcAft>
              <a:buNone/>
            </a:pPr>
            <a:r>
              <a:rPr lang="en-US" dirty="0" smtClean="0"/>
              <a:t>Brazil2020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12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786" y="1728000"/>
            <a:ext cx="10311765" cy="5020670"/>
          </a:xfrm>
        </p:spPr>
        <p:txBody>
          <a:bodyPr>
            <a:normAutofit/>
          </a:bodyPr>
          <a:lstStyle/>
          <a:p>
            <a:r>
              <a:rPr lang="en-US" dirty="0" smtClean="0"/>
              <a:t>Log in credentials (</a:t>
            </a:r>
            <a:r>
              <a:rPr lang="en-US" dirty="0" smtClean="0">
                <a:hlinkClick r:id="rId3"/>
              </a:rPr>
              <a:t>https://mfdemoportal.com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Username = </a:t>
            </a:r>
            <a:r>
              <a:rPr lang="en-US" b="1" dirty="0" err="1" smtClean="0"/>
              <a:t>adm_training</a:t>
            </a:r>
            <a:endParaRPr lang="en-US" dirty="0"/>
          </a:p>
          <a:p>
            <a:pPr lvl="1"/>
            <a:r>
              <a:rPr lang="en-US" dirty="0" smtClean="0"/>
              <a:t>PW </a:t>
            </a:r>
            <a:r>
              <a:rPr lang="en-US" dirty="0"/>
              <a:t>= </a:t>
            </a:r>
            <a:r>
              <a:rPr lang="en-US" b="1" dirty="0" smtClean="0"/>
              <a:t>Brazil2020</a:t>
            </a:r>
          </a:p>
          <a:p>
            <a:r>
              <a:rPr lang="en-US" dirty="0" smtClean="0"/>
              <a:t>Select </a:t>
            </a:r>
            <a:r>
              <a:rPr lang="en-US" b="1" dirty="0" smtClean="0"/>
              <a:t>Subscriptions &gt;</a:t>
            </a:r>
            <a:r>
              <a:rPr lang="en-US" dirty="0" smtClean="0"/>
              <a:t> </a:t>
            </a:r>
            <a:r>
              <a:rPr lang="en-US" b="1" dirty="0" smtClean="0"/>
              <a:t>My Orders </a:t>
            </a:r>
            <a:r>
              <a:rPr lang="en-US" dirty="0" smtClean="0"/>
              <a:t>at the top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Select your assigned name from spreadsheet – e.g. Brazil Student 12</a:t>
            </a:r>
          </a:p>
          <a:p>
            <a:r>
              <a:rPr lang="en-US" dirty="0" smtClean="0"/>
              <a:t>Verify status is </a:t>
            </a:r>
            <a:r>
              <a:rPr lang="en-US" b="1" dirty="0" smtClean="0"/>
              <a:t>Running</a:t>
            </a:r>
            <a:r>
              <a:rPr lang="en-US" dirty="0" smtClean="0"/>
              <a:t> (if stopped, select </a:t>
            </a:r>
            <a:r>
              <a:rPr lang="en-US" b="1" dirty="0" smtClean="0"/>
              <a:t>Start</a:t>
            </a:r>
            <a:r>
              <a:rPr lang="en-US" dirty="0" smtClean="0"/>
              <a:t> and </a:t>
            </a:r>
            <a:r>
              <a:rPr lang="en-US" b="1" dirty="0" smtClean="0"/>
              <a:t>Execute</a:t>
            </a:r>
            <a:r>
              <a:rPr lang="en-US" dirty="0" smtClean="0"/>
              <a:t> and wait a few minutes)</a:t>
            </a:r>
          </a:p>
          <a:p>
            <a:r>
              <a:rPr lang="en-US" dirty="0" smtClean="0"/>
              <a:t>Select                           (for </a:t>
            </a:r>
            <a:r>
              <a:rPr lang="en-US" dirty="0" err="1" smtClean="0"/>
              <a:t>NimbusClient</a:t>
            </a:r>
            <a:r>
              <a:rPr lang="en-US" dirty="0" smtClean="0"/>
              <a:t>, NimbusServer and </a:t>
            </a:r>
            <a:r>
              <a:rPr lang="en-US" dirty="0" err="1" smtClean="0"/>
              <a:t>NimbusWindows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 new browser tab opens up and the desktop is inside the browser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13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Blueshift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270" y="3435434"/>
            <a:ext cx="4513863" cy="155751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1191246" y="4353436"/>
            <a:ext cx="735495" cy="2186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0981" y="5825779"/>
            <a:ext cx="1507340" cy="3861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0091" y="91600"/>
            <a:ext cx="4293856" cy="283534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10771019" y="91600"/>
            <a:ext cx="405968" cy="1951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01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Public and private demo website</a:t>
            </a:r>
            <a:endParaRPr lang="en-US" dirty="0" smtClean="0"/>
          </a:p>
          <a:p>
            <a:pPr lvl="1"/>
            <a:r>
              <a:rPr lang="en-US" dirty="0" smtClean="0"/>
              <a:t>Public IP:  </a:t>
            </a:r>
            <a:r>
              <a:rPr lang="en-US" dirty="0" smtClean="0">
                <a:hlinkClick r:id="rId3"/>
              </a:rPr>
              <a:t>http://advantageonlineshopping.com</a:t>
            </a:r>
            <a:endParaRPr lang="en-US" dirty="0" smtClean="0"/>
          </a:p>
          <a:p>
            <a:pPr lvl="1"/>
            <a:r>
              <a:rPr lang="en-US" dirty="0" smtClean="0"/>
              <a:t>Private IP:  </a:t>
            </a:r>
            <a:r>
              <a:rPr lang="en-US" dirty="0" smtClean="0">
                <a:hlinkClick r:id="rId4"/>
              </a:rPr>
              <a:t>http://nimbusserver.aos.com:8000</a:t>
            </a:r>
            <a:r>
              <a:rPr lang="en-US" dirty="0" smtClean="0"/>
              <a:t> </a:t>
            </a:r>
            <a:endParaRPr lang="en-US" dirty="0" smtClean="0"/>
          </a:p>
          <a:p>
            <a:r>
              <a:rPr lang="en-US" dirty="0" smtClean="0"/>
              <a:t>Modern design mock e-commerce site for demos </a:t>
            </a:r>
            <a:endParaRPr lang="en-US" dirty="0" smtClean="0"/>
          </a:p>
          <a:p>
            <a:r>
              <a:rPr lang="en-US" dirty="0" smtClean="0"/>
              <a:t>Administration of AOS through:</a:t>
            </a:r>
          </a:p>
          <a:p>
            <a:pPr lvl="1"/>
            <a:r>
              <a:rPr lang="en-US" dirty="0" smtClean="0"/>
              <a:t>Built-in admin site at</a:t>
            </a:r>
            <a:r>
              <a:rPr lang="en-US" dirty="0"/>
              <a:t>:  </a:t>
            </a:r>
            <a:r>
              <a:rPr lang="en-US" dirty="0">
                <a:hlinkClick r:id="rId5"/>
              </a:rPr>
              <a:t>http://nimbusserver.aos.com:8000/admin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pPr lvl="2"/>
            <a:r>
              <a:rPr lang="en-US" dirty="0" smtClean="0"/>
              <a:t>Login with admin, adm1n</a:t>
            </a:r>
          </a:p>
          <a:p>
            <a:pPr lvl="1"/>
            <a:r>
              <a:rPr lang="en-US" dirty="0" smtClean="0"/>
              <a:t>WPF Client is also available</a:t>
            </a:r>
            <a:endParaRPr lang="en-US" dirty="0" smtClean="0"/>
          </a:p>
          <a:p>
            <a:r>
              <a:rPr lang="en-US" dirty="0" smtClean="0"/>
              <a:t>Source code is available on </a:t>
            </a:r>
            <a:r>
              <a:rPr lang="en-US" dirty="0" err="1" smtClean="0"/>
              <a:t>devops</a:t>
            </a:r>
            <a:r>
              <a:rPr lang="en-US" dirty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container in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n-US" dirty="0" smtClean="0"/>
              <a:t>Examples exist for modifying root and </a:t>
            </a:r>
            <a:r>
              <a:rPr lang="en-US" dirty="0" err="1" smtClean="0"/>
              <a:t>accountservice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14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</a:t>
            </a:r>
            <a:r>
              <a:rPr lang="en-US" dirty="0" smtClean="0"/>
              <a:t>Advantage Online Shopping?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5220" y="1109709"/>
            <a:ext cx="4813815" cy="22815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2718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46405" y="2148840"/>
            <a:ext cx="7904084" cy="2246965"/>
          </a:xfrm>
        </p:spPr>
        <p:txBody>
          <a:bodyPr/>
          <a:lstStyle/>
          <a:p>
            <a:r>
              <a:rPr lang="en-US" sz="3200" dirty="0"/>
              <a:t>Log in credentials:</a:t>
            </a:r>
          </a:p>
          <a:p>
            <a:pPr lvl="1"/>
            <a:r>
              <a:rPr lang="en-US" sz="2800" dirty="0" smtClean="0"/>
              <a:t>Website = 	https://www.mfdemoportal.com </a:t>
            </a:r>
          </a:p>
          <a:p>
            <a:pPr lvl="1"/>
            <a:r>
              <a:rPr lang="en-US" sz="2800" dirty="0" smtClean="0"/>
              <a:t>Username </a:t>
            </a:r>
            <a:r>
              <a:rPr lang="en-US" sz="2800" dirty="0"/>
              <a:t>= </a:t>
            </a:r>
            <a:r>
              <a:rPr lang="en-US" sz="2800" dirty="0" smtClean="0"/>
              <a:t>	</a:t>
            </a:r>
            <a:r>
              <a:rPr lang="en-US" sz="2800" b="1" dirty="0" err="1" smtClean="0"/>
              <a:t>adm_training</a:t>
            </a:r>
            <a:endParaRPr lang="en-US" sz="2800" dirty="0"/>
          </a:p>
          <a:p>
            <a:pPr lvl="1"/>
            <a:r>
              <a:rPr lang="en-US" sz="2800" dirty="0" smtClean="0"/>
              <a:t>PW </a:t>
            </a:r>
            <a:r>
              <a:rPr lang="en-US" sz="2800" dirty="0"/>
              <a:t>= </a:t>
            </a:r>
            <a:r>
              <a:rPr lang="en-US" sz="2800" dirty="0" smtClean="0"/>
              <a:t>		</a:t>
            </a:r>
            <a:r>
              <a:rPr lang="en-US" sz="2800" b="1" dirty="0" smtClean="0"/>
              <a:t>Brazil2020</a:t>
            </a:r>
            <a:endParaRPr lang="en-US" sz="2800" b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Blueshift Demo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B999A9-77CE-4AD1-9911-24A29F08BC3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87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786" y="1728000"/>
            <a:ext cx="7037007" cy="4452138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Nimbus has:</a:t>
            </a:r>
          </a:p>
          <a:p>
            <a:r>
              <a:rPr lang="en-US" dirty="0" smtClean="0"/>
              <a:t>More flexibility</a:t>
            </a:r>
          </a:p>
          <a:p>
            <a:r>
              <a:rPr lang="en-US" dirty="0" smtClean="0"/>
              <a:t>Fewer field updates needed</a:t>
            </a:r>
          </a:p>
          <a:p>
            <a:r>
              <a:rPr lang="en-US" dirty="0" smtClean="0"/>
              <a:t>Smaller images/downloads</a:t>
            </a:r>
          </a:p>
          <a:p>
            <a:r>
              <a:rPr lang="en-US" dirty="0" smtClean="0"/>
              <a:t>Latest versions always available</a:t>
            </a:r>
          </a:p>
          <a:p>
            <a:r>
              <a:rPr lang="en-US" dirty="0" smtClean="0"/>
              <a:t>Only get what you need</a:t>
            </a:r>
          </a:p>
          <a:p>
            <a:r>
              <a:rPr lang="en-US" dirty="0" smtClean="0"/>
              <a:t>Networking is not required</a:t>
            </a:r>
          </a:p>
          <a:p>
            <a:r>
              <a:rPr lang="en-US" dirty="0" smtClean="0"/>
              <a:t>Integrated images for demos</a:t>
            </a:r>
          </a:p>
          <a:p>
            <a:r>
              <a:rPr lang="en-US" dirty="0" smtClean="0"/>
              <a:t>Demo older releases too</a:t>
            </a:r>
          </a:p>
          <a:p>
            <a:r>
              <a:rPr lang="en-US" dirty="0" smtClean="0"/>
              <a:t>All-in-One image is no longer available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16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did we change from an All-in-One image?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777" y="1754745"/>
            <a:ext cx="5866067" cy="373256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7351414" y="2996697"/>
            <a:ext cx="2833735" cy="1321806"/>
          </a:xfrm>
          <a:prstGeom prst="rect">
            <a:avLst/>
          </a:prstGeom>
          <a:solidFill>
            <a:srgbClr val="41546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7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71309" y="1999140"/>
            <a:ext cx="5304083" cy="2246965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Nimbus Demo Environment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Roadmap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prstClr val="white"/>
                </a:solidFill>
              </a:rPr>
              <a:pPr/>
              <a:t>17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 bwMode="gray">
          <a:xfrm>
            <a:off x="7091680" y="1045248"/>
            <a:ext cx="5094467" cy="938372"/>
          </a:xfrm>
          <a:prstGeom prst="rect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400" hangingPunct="0">
              <a:lnSpc>
                <a:spcPct val="90000"/>
              </a:lnSpc>
            </a:pPr>
            <a:r>
              <a:rPr lang="en-US" sz="3200" b="1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ADM Demo Environments</a:t>
            </a:r>
            <a:endParaRPr lang="en-US" sz="32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6" name="Rectangle 5"/>
          <p:cNvSpPr/>
          <p:nvPr/>
        </p:nvSpPr>
        <p:spPr bwMode="gray">
          <a:xfrm>
            <a:off x="7091680" y="1999426"/>
            <a:ext cx="5094466" cy="4026296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1"/>
                </a:solidFill>
              </a:rPr>
              <a:t>What is Nimbus/Blueshift?</a:t>
            </a:r>
            <a:endParaRPr lang="en-US" sz="2800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1"/>
                </a:solidFill>
              </a:rPr>
              <a:t>Nimbus and Docker</a:t>
            </a:r>
            <a:endParaRPr lang="en-US" sz="2800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1"/>
                </a:solidFill>
              </a:rPr>
              <a:t>Nimbus VM’s</a:t>
            </a:r>
            <a:endParaRPr lang="en-US" sz="2800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1"/>
                </a:solidFill>
              </a:rPr>
              <a:t>Docker and Linux Commands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1"/>
                </a:solidFill>
              </a:rPr>
              <a:t>Nimbus Best Practices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1"/>
                </a:solidFill>
              </a:rPr>
              <a:t>Hands-on </a:t>
            </a:r>
            <a:r>
              <a:rPr lang="en-US" sz="2800" dirty="0">
                <a:solidFill>
                  <a:schemeClr val="tx1"/>
                </a:solidFill>
              </a:rPr>
              <a:t>Exercises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pPr marL="182880" indent="-18288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</a:pPr>
            <a:endParaRPr lang="en-US" sz="2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145354" y="2719024"/>
            <a:ext cx="841192" cy="0"/>
          </a:xfrm>
          <a:prstGeom prst="straightConnector1">
            <a:avLst/>
          </a:prstGeom>
          <a:ln w="76200">
            <a:solidFill>
              <a:schemeClr val="bg1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50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How does Docker play into Nimbus</a:t>
            </a:r>
            <a:endParaRPr lang="en-US" dirty="0"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23057"/>
            <a:ext cx="4572615" cy="32004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The rise of Docker Explained</a:t>
            </a:r>
            <a:endParaRPr lang="en-US" sz="2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657223" y="1910714"/>
            <a:ext cx="10829927" cy="412884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kern="0" dirty="0"/>
              <a:t>Docker basically made containers extra-simple for </a:t>
            </a:r>
            <a:r>
              <a:rPr lang="en-US" sz="2000" kern="0" dirty="0" smtClean="0"/>
              <a:t>people.</a:t>
            </a:r>
            <a:br>
              <a:rPr lang="en-US" sz="2000" kern="0" dirty="0" smtClean="0"/>
            </a:br>
            <a:r>
              <a:rPr lang="en-US" sz="2000" kern="0" dirty="0" smtClean="0"/>
              <a:t>Docker </a:t>
            </a:r>
            <a:r>
              <a:rPr lang="en-US" sz="2000" kern="0" dirty="0"/>
              <a:t>is essentially a wrapper around the </a:t>
            </a:r>
            <a:r>
              <a:rPr lang="en-US" sz="2000" kern="0" dirty="0" smtClean="0"/>
              <a:t>Linux container </a:t>
            </a:r>
            <a:r>
              <a:rPr lang="en-US" sz="2000" kern="0" dirty="0"/>
              <a:t>technology </a:t>
            </a:r>
            <a:r>
              <a:rPr lang="en-US" sz="2000" kern="0" dirty="0" smtClean="0"/>
              <a:t>that makes </a:t>
            </a:r>
            <a:r>
              <a:rPr lang="en-US" sz="2000" kern="0" dirty="0"/>
              <a:t>it easier to use</a:t>
            </a:r>
            <a:r>
              <a:rPr lang="en-US" sz="2000" kern="0" dirty="0" smtClean="0"/>
              <a:t>.</a:t>
            </a:r>
            <a:br>
              <a:rPr lang="en-US" sz="2000" kern="0" dirty="0" smtClean="0"/>
            </a:br>
            <a:endParaRPr lang="en-US" sz="800" kern="0" dirty="0" smtClean="0"/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kern="0" dirty="0"/>
              <a:t>Cloud computing with virtual machines (EC2, Rackspace Cloud) revolutionized the market from </a:t>
            </a:r>
            <a:r>
              <a:rPr lang="en-US" sz="2000" kern="0" dirty="0" smtClean="0"/>
              <a:t>an</a:t>
            </a:r>
            <a:br>
              <a:rPr lang="en-US" sz="2000" kern="0" dirty="0" smtClean="0"/>
            </a:br>
            <a:r>
              <a:rPr lang="en-US" sz="2000" kern="0" dirty="0" smtClean="0"/>
              <a:t>“</a:t>
            </a:r>
            <a:r>
              <a:rPr lang="en-US" sz="2000" kern="0" dirty="0"/>
              <a:t>I need a server, now” perspective. But </a:t>
            </a:r>
            <a:r>
              <a:rPr lang="en-US" sz="2000" kern="0" dirty="0" smtClean="0"/>
              <a:t>many </a:t>
            </a:r>
            <a:r>
              <a:rPr lang="en-US" sz="2000" kern="0" dirty="0"/>
              <a:t>people still </a:t>
            </a:r>
            <a:r>
              <a:rPr lang="en-US" sz="2000" kern="0" dirty="0" smtClean="0"/>
              <a:t>treated </a:t>
            </a:r>
            <a:r>
              <a:rPr lang="en-US" sz="2000" kern="0" dirty="0"/>
              <a:t>VMs like normal </a:t>
            </a:r>
            <a:r>
              <a:rPr lang="en-US" sz="2000" kern="0" dirty="0" smtClean="0"/>
              <a:t>servers.</a:t>
            </a:r>
            <a:r>
              <a:rPr lang="en-US" sz="2000" kern="0" dirty="0"/>
              <a:t/>
            </a:r>
            <a:br>
              <a:rPr lang="en-US" sz="2000" kern="0" dirty="0"/>
            </a:br>
            <a:endParaRPr lang="en-US" sz="800" kern="0" dirty="0"/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kern="0" dirty="0"/>
              <a:t>But </a:t>
            </a:r>
            <a:r>
              <a:rPr lang="en-US" sz="2000" kern="0" dirty="0" smtClean="0"/>
              <a:t>a </a:t>
            </a:r>
            <a:r>
              <a:rPr lang="en-US" sz="2000" kern="0" dirty="0"/>
              <a:t>docker container is basically a stripped-down version of an OS that lives within the existing OS instance instead of on top of it. You can </a:t>
            </a:r>
            <a:r>
              <a:rPr lang="en-US" sz="2000" kern="0" dirty="0" smtClean="0"/>
              <a:t>now build </a:t>
            </a:r>
            <a:r>
              <a:rPr lang="en-US" sz="2000" kern="0" dirty="0"/>
              <a:t>and ship containers to any server running </a:t>
            </a:r>
            <a:r>
              <a:rPr lang="en-US" sz="2000" kern="0" dirty="0" smtClean="0"/>
              <a:t>Linux.</a:t>
            </a:r>
            <a:endParaRPr lang="en-US" sz="800" kern="0" dirty="0"/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800" kern="0" dirty="0"/>
              <a:t>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kern="0" dirty="0"/>
              <a:t>This hugely increases the portability of applications - you can actually deploy the same image to</a:t>
            </a:r>
            <a:br>
              <a:rPr lang="en-US" sz="2000" kern="0" dirty="0"/>
            </a:br>
            <a:r>
              <a:rPr lang="en-US" sz="2000" kern="0" dirty="0"/>
              <a:t>Rackspace or Amazon, or any other cloud provider, without any issue.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2000" kern="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844" y="304250"/>
            <a:ext cx="1718892" cy="514837"/>
          </a:xfrm>
          <a:prstGeom prst="rect">
            <a:avLst/>
          </a:prstGeom>
        </p:spPr>
      </p:pic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</p:spPr>
        <p:txBody>
          <a:bodyPr/>
          <a:lstStyle/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18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30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What are the Docker </a:t>
            </a:r>
            <a:r>
              <a:rPr lang="en-US" dirty="0">
                <a:latin typeface="+mn-lt"/>
              </a:rPr>
              <a:t>p</a:t>
            </a:r>
            <a:r>
              <a:rPr lang="en-US" dirty="0" smtClean="0">
                <a:latin typeface="+mn-lt"/>
              </a:rPr>
              <a:t>rinciples?</a:t>
            </a:r>
            <a:endParaRPr lang="en-US" dirty="0"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22" y="1416544"/>
            <a:ext cx="4224392" cy="320040"/>
          </a:xfrm>
        </p:spPr>
        <p:txBody>
          <a:bodyPr/>
          <a:lstStyle/>
          <a:p>
            <a:r>
              <a:rPr lang="en-US" sz="3200" dirty="0" smtClean="0"/>
              <a:t>Basic Docker Tenets</a:t>
            </a:r>
            <a:endParaRPr lang="en-US" sz="32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728485" y="1999262"/>
            <a:ext cx="10829927" cy="420433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kern="0" dirty="0" smtClean="0"/>
              <a:t> All containers share the kernel with the host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kern="0" dirty="0" smtClean="0"/>
              <a:t> The Dockerfile is a blueprint for the image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kern="0" dirty="0"/>
              <a:t> </a:t>
            </a:r>
            <a:r>
              <a:rPr lang="en-US" sz="2800" kern="0" dirty="0" smtClean="0"/>
              <a:t>Each service or function should have its own container*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kern="0" dirty="0" smtClean="0"/>
              <a:t> Containers can talk to each other and to the world 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 </a:t>
            </a:r>
            <a:r>
              <a:rPr lang="en-US" sz="2000" dirty="0" smtClean="0">
                <a:cs typeface="Courier New" panose="02070309020205020404" pitchFamily="49" charset="0"/>
              </a:rPr>
              <a:t>docker </a:t>
            </a:r>
            <a:r>
              <a:rPr lang="en-US" sz="2000" dirty="0">
                <a:cs typeface="Courier New" panose="02070309020205020404" pitchFamily="49" charset="0"/>
              </a:rPr>
              <a:t>network create --subnet 172.50.0.0/16 </a:t>
            </a:r>
            <a:r>
              <a:rPr lang="en-US" sz="2000" dirty="0" smtClean="0">
                <a:cs typeface="Courier New" panose="02070309020205020404" pitchFamily="49" charset="0"/>
              </a:rPr>
              <a:t>demo-net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600" kern="0" dirty="0" smtClean="0"/>
              <a:t> Images are stored in a central repository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600" kern="0" dirty="0" smtClean="0"/>
              <a:t>Each container has its own file system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82880" y="6409944"/>
            <a:ext cx="365760" cy="274320"/>
          </a:xfrm>
        </p:spPr>
        <p:txBody>
          <a:bodyPr/>
          <a:lstStyle/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19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844" y="304250"/>
            <a:ext cx="1718892" cy="5148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03979" y="6402041"/>
            <a:ext cx="5170311" cy="28222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spcAft>
                <a:spcPts val="1800"/>
              </a:spcAft>
              <a:buNone/>
            </a:pPr>
            <a:r>
              <a:rPr lang="en-US" sz="1600" dirty="0" smtClean="0"/>
              <a:t>* We often break this rule with our demo containers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1404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786" y="1728000"/>
            <a:ext cx="11034199" cy="44521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6600" b="1" dirty="0" smtClean="0"/>
              <a:t> </a:t>
            </a:r>
            <a:r>
              <a:rPr lang="en-US" sz="14800" b="1" dirty="0" smtClean="0"/>
              <a:t>Welcome!</a:t>
            </a:r>
          </a:p>
          <a:p>
            <a:endParaRPr lang="en-US" sz="6600" b="1" dirty="0"/>
          </a:p>
          <a:p>
            <a:r>
              <a:rPr lang="en-US" sz="6600" b="1" dirty="0" smtClean="0"/>
              <a:t> Please </a:t>
            </a:r>
            <a:r>
              <a:rPr lang="en-US" sz="6600" b="1" dirty="0"/>
              <a:t>ask </a:t>
            </a:r>
            <a:r>
              <a:rPr lang="en-US" sz="6600" b="1" dirty="0" smtClean="0"/>
              <a:t>questions</a:t>
            </a:r>
          </a:p>
          <a:p>
            <a:endParaRPr lang="en-US" sz="6000" dirty="0"/>
          </a:p>
          <a:p>
            <a:r>
              <a:rPr lang="en-US" sz="6600" b="1" dirty="0"/>
              <a:t> </a:t>
            </a:r>
            <a:r>
              <a:rPr lang="en-US" sz="6600" b="1" dirty="0" smtClean="0"/>
              <a:t>We’re here to help!</a:t>
            </a:r>
          </a:p>
          <a:p>
            <a:pPr marL="0" indent="0">
              <a:buNone/>
            </a:pPr>
            <a:endParaRPr lang="en-US" sz="6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Technical Enablement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4631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Docker image is typically stored on Docker hub and downloaded locally</a:t>
            </a:r>
          </a:p>
          <a:p>
            <a:r>
              <a:rPr lang="en-US" dirty="0" smtClean="0"/>
              <a:t>A Docker image is an application base state as pulled from the repository</a:t>
            </a:r>
          </a:p>
          <a:p>
            <a:endParaRPr lang="en-US" dirty="0" smtClean="0"/>
          </a:p>
          <a:p>
            <a:r>
              <a:rPr lang="en-US" dirty="0" smtClean="0"/>
              <a:t>A Container is a dynamic instance of a Docker image</a:t>
            </a:r>
          </a:p>
          <a:p>
            <a:pPr lvl="1"/>
            <a:r>
              <a:rPr lang="en-US" dirty="0" smtClean="0"/>
              <a:t>Images are “run” or “started”</a:t>
            </a:r>
          </a:p>
          <a:p>
            <a:pPr lvl="1"/>
            <a:r>
              <a:rPr lang="en-US" dirty="0" smtClean="0"/>
              <a:t>Your changes persist when stopping/starting the container</a:t>
            </a:r>
          </a:p>
          <a:p>
            <a:pPr lvl="1"/>
            <a:r>
              <a:rPr lang="en-US" dirty="0" smtClean="0"/>
              <a:t>Removing a container still leaves the docker image on the file system</a:t>
            </a:r>
          </a:p>
          <a:p>
            <a:pPr lvl="1"/>
            <a:r>
              <a:rPr lang="en-US" dirty="0" smtClean="0"/>
              <a:t>Containers can be “committed” back to an image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B999A9-77CE-4AD1-9911-24A29F08BC34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Docker images and containers?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9165" y="378723"/>
            <a:ext cx="1495425" cy="11811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9164" y="2865950"/>
            <a:ext cx="1495425" cy="11811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9975218" y="359414"/>
            <a:ext cx="910902" cy="352727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/>
          <a:p>
            <a:pPr marL="0" indent="0">
              <a:spcAft>
                <a:spcPts val="1800"/>
              </a:spcAft>
              <a:buNone/>
            </a:pPr>
            <a:r>
              <a:rPr lang="en-US" sz="1400" dirty="0" smtClean="0"/>
              <a:t>Image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0347649" y="1056008"/>
            <a:ext cx="910902" cy="352727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/>
          <a:p>
            <a:pPr marL="0" indent="0">
              <a:spcAft>
                <a:spcPts val="1800"/>
              </a:spcAft>
              <a:buNone/>
            </a:pPr>
            <a:r>
              <a:rPr lang="en-US" sz="1600" dirty="0" smtClean="0"/>
              <a:t>Data</a:t>
            </a:r>
            <a:endParaRPr lang="en-US" sz="1600" dirty="0"/>
          </a:p>
        </p:txBody>
      </p:sp>
      <p:sp>
        <p:nvSpPr>
          <p:cNvPr id="15" name="Rectangle 14"/>
          <p:cNvSpPr/>
          <p:nvPr/>
        </p:nvSpPr>
        <p:spPr>
          <a:xfrm>
            <a:off x="9929163" y="2815400"/>
            <a:ext cx="1495425" cy="1154097"/>
          </a:xfrm>
          <a:prstGeom prst="rect">
            <a:avLst/>
          </a:prstGeom>
          <a:solidFill>
            <a:schemeClr val="bg1">
              <a:alpha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221425" y="3499263"/>
            <a:ext cx="910902" cy="352727"/>
          </a:xfrm>
          <a:prstGeom prst="rect">
            <a:avLst/>
          </a:prstGeom>
        </p:spPr>
        <p:txBody>
          <a:bodyPr vert="horz" wrap="none" lIns="0" tIns="0" rIns="0" bIns="0" rtlCol="0">
            <a:normAutofit fontScale="85000" lnSpcReduction="20000"/>
          </a:bodyPr>
          <a:lstStyle/>
          <a:p>
            <a:pPr marL="0" indent="0">
              <a:spcAft>
                <a:spcPts val="1800"/>
              </a:spcAft>
              <a:buNone/>
            </a:pPr>
            <a:r>
              <a:rPr lang="en-US" sz="1600" dirty="0" smtClean="0"/>
              <a:t>Changed</a:t>
            </a:r>
            <a:br>
              <a:rPr lang="en-US" sz="1600" dirty="0" smtClean="0"/>
            </a:br>
            <a:r>
              <a:rPr lang="en-US" sz="1600" dirty="0" smtClean="0"/>
              <a:t>Data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9932283" y="2837076"/>
            <a:ext cx="910902" cy="352727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/>
          <a:p>
            <a:pPr marL="0" indent="0">
              <a:spcAft>
                <a:spcPts val="1800"/>
              </a:spcAft>
              <a:buNone/>
            </a:pPr>
            <a:r>
              <a:rPr lang="en-US" sz="1400" dirty="0" smtClean="0"/>
              <a:t>Container</a:t>
            </a:r>
            <a:endParaRPr lang="en-US" sz="1400" dirty="0"/>
          </a:p>
        </p:txBody>
      </p:sp>
      <p:sp>
        <p:nvSpPr>
          <p:cNvPr id="5" name="Cloud 4"/>
          <p:cNvSpPr/>
          <p:nvPr/>
        </p:nvSpPr>
        <p:spPr>
          <a:xfrm>
            <a:off x="9357064" y="104794"/>
            <a:ext cx="2539014" cy="1734162"/>
          </a:xfrm>
          <a:prstGeom prst="cloud">
            <a:avLst/>
          </a:prstGeom>
          <a:noFill/>
          <a:ln w="25400">
            <a:solidFill>
              <a:schemeClr val="accent3">
                <a:lumMod val="75000"/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2"/>
          </p:cNvCxnSpPr>
          <p:nvPr/>
        </p:nvCxnSpPr>
        <p:spPr>
          <a:xfrm flipH="1">
            <a:off x="10676876" y="1559823"/>
            <a:ext cx="2" cy="127725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79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B999A9-77CE-4AD1-9911-24A29F08BC34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on Docker Hub?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4844" y="304250"/>
            <a:ext cx="1718892" cy="514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29" y="1034195"/>
            <a:ext cx="8718885" cy="575089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1127986" y="1841062"/>
            <a:ext cx="1591294" cy="3443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986916" y="1055096"/>
            <a:ext cx="6429114" cy="161146"/>
          </a:xfrm>
          <a:prstGeom prst="rect">
            <a:avLst/>
          </a:prstGeom>
          <a:solidFill>
            <a:schemeClr val="bg1"/>
          </a:solidFill>
        </p:spPr>
        <p:txBody>
          <a:bodyPr vert="horz" wrap="none" lIns="0" tIns="0" rIns="0" bIns="0" rtlCol="0">
            <a:normAutofit fontScale="62500" lnSpcReduction="20000"/>
          </a:bodyPr>
          <a:lstStyle/>
          <a:p>
            <a:pPr marL="0" indent="0">
              <a:spcAft>
                <a:spcPts val="1800"/>
              </a:spcAft>
              <a:buNone/>
            </a:pPr>
            <a:r>
              <a:rPr 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https://hub.docker.com/repositories</a:t>
            </a:r>
            <a:endParaRPr lang="en-US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21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n-lt"/>
              </a:rPr>
              <a:t>How does Nimbus use Docker?</a:t>
            </a:r>
            <a:endParaRPr lang="en-US" dirty="0">
              <a:latin typeface="+mn-lt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idx="4294967295"/>
          </p:nvPr>
        </p:nvSpPr>
        <p:spPr>
          <a:xfrm>
            <a:off x="917381" y="1219366"/>
            <a:ext cx="5303838" cy="3206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 smtClean="0">
                <a:latin typeface="+mn-lt"/>
              </a:rPr>
              <a:t>The Nimbus Demo Environment</a:t>
            </a:r>
            <a:endParaRPr lang="en-US" sz="2400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3926" y="1716570"/>
            <a:ext cx="10311765" cy="4452138"/>
          </a:xfrm>
        </p:spPr>
        <p:txBody>
          <a:bodyPr>
            <a:noAutofit/>
          </a:bodyPr>
          <a:lstStyle/>
          <a:p>
            <a:r>
              <a:rPr lang="en-US" dirty="0" smtClean="0"/>
              <a:t>Docker images are self contained </a:t>
            </a:r>
            <a:r>
              <a:rPr lang="en-US" u="sng" dirty="0" smtClean="0"/>
              <a:t>applications</a:t>
            </a:r>
          </a:p>
          <a:p>
            <a:r>
              <a:rPr lang="en-US" dirty="0" smtClean="0"/>
              <a:t>A public </a:t>
            </a:r>
            <a:r>
              <a:rPr lang="en-US" dirty="0"/>
              <a:t>Docker Hub houses all the images</a:t>
            </a:r>
          </a:p>
          <a:p>
            <a:r>
              <a:rPr lang="en-US" dirty="0"/>
              <a:t>No </a:t>
            </a:r>
            <a:r>
              <a:rPr lang="en-US" dirty="0" smtClean="0"/>
              <a:t>third-party licenses </a:t>
            </a:r>
            <a:r>
              <a:rPr lang="en-US" dirty="0"/>
              <a:t>(e.g. applications </a:t>
            </a:r>
            <a:r>
              <a:rPr lang="en-US" dirty="0" smtClean="0"/>
              <a:t>use Oracle XE, SQL Express)</a:t>
            </a:r>
            <a:endParaRPr lang="en-US" dirty="0"/>
          </a:p>
          <a:p>
            <a:r>
              <a:rPr lang="en-US" dirty="0" smtClean="0"/>
              <a:t>Integrations </a:t>
            </a:r>
            <a:r>
              <a:rPr lang="en-US" dirty="0"/>
              <a:t>are built-in and configured</a:t>
            </a:r>
          </a:p>
          <a:p>
            <a:r>
              <a:rPr lang="en-US" dirty="0" smtClean="0"/>
              <a:t>Advantage </a:t>
            </a:r>
            <a:r>
              <a:rPr lang="en-US" dirty="0"/>
              <a:t>Online Shopping </a:t>
            </a:r>
            <a:r>
              <a:rPr lang="en-US" u="sng" dirty="0" smtClean="0"/>
              <a:t>source</a:t>
            </a:r>
            <a:r>
              <a:rPr lang="en-US" dirty="0" smtClean="0"/>
              <a:t> code </a:t>
            </a:r>
            <a:br>
              <a:rPr lang="en-US" dirty="0" smtClean="0"/>
            </a:br>
            <a:r>
              <a:rPr lang="en-US" dirty="0" smtClean="0"/>
              <a:t>is contained in the DevOps </a:t>
            </a:r>
            <a:r>
              <a:rPr lang="en-US" dirty="0"/>
              <a:t>image</a:t>
            </a:r>
          </a:p>
          <a:p>
            <a:r>
              <a:rPr lang="en-US" dirty="0"/>
              <a:t>Build tools (e.g. Maven, Bower, </a:t>
            </a:r>
            <a:r>
              <a:rPr lang="en-US" dirty="0" smtClean="0"/>
              <a:t>Grunt)</a:t>
            </a:r>
            <a:br>
              <a:rPr lang="en-US" dirty="0" smtClean="0"/>
            </a:br>
            <a:r>
              <a:rPr lang="en-US" dirty="0" smtClean="0"/>
              <a:t>are </a:t>
            </a:r>
            <a:r>
              <a:rPr lang="en-US" dirty="0"/>
              <a:t>also </a:t>
            </a:r>
            <a:r>
              <a:rPr lang="en-US" dirty="0" smtClean="0"/>
              <a:t>on the </a:t>
            </a:r>
            <a:r>
              <a:rPr lang="en-US" dirty="0"/>
              <a:t>DevOps image</a:t>
            </a:r>
          </a:p>
          <a:p>
            <a:r>
              <a:rPr lang="en-US" dirty="0" smtClean="0"/>
              <a:t>IntelliJ </a:t>
            </a:r>
            <a:r>
              <a:rPr lang="en-US" dirty="0"/>
              <a:t>Community Edition is also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 </a:t>
            </a:r>
            <a:r>
              <a:rPr lang="en-US" dirty="0"/>
              <a:t>Docker </a:t>
            </a:r>
            <a:r>
              <a:rPr lang="en-US" dirty="0" smtClean="0"/>
              <a:t>container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7401468" y="3524435"/>
            <a:ext cx="1911208" cy="10546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9299646" y="3524435"/>
            <a:ext cx="13030" cy="10546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B999A9-77CE-4AD1-9911-24A29F08BC34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4844" y="304250"/>
            <a:ext cx="1718892" cy="514837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36912"/>
              </p:ext>
            </p:extLst>
          </p:nvPr>
        </p:nvGraphicFramePr>
        <p:xfrm>
          <a:off x="5632018" y="4579049"/>
          <a:ext cx="6351478" cy="1589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7354"/>
                <a:gridCol w="907354"/>
                <a:gridCol w="907354"/>
                <a:gridCol w="907354"/>
                <a:gridCol w="907354"/>
                <a:gridCol w="907354"/>
                <a:gridCol w="90735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NimbusServer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err="1" smtClean="0"/>
                        <a:t>NimbusClient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err="1" smtClean="0"/>
                        <a:t>NimbusWindows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1" dirty="0">
                          <a:effectLst/>
                        </a:rPr>
                        <a:t>Memory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16+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en-US" sz="1200" dirty="0" smtClean="0">
                          <a:effectLst/>
                        </a:rPr>
                        <a:t> GB</a:t>
                      </a:r>
                      <a:r>
                        <a:rPr lang="en-US" sz="1200" baseline="0" dirty="0" smtClean="0">
                          <a:effectLst/>
                        </a:rPr>
                        <a:t> free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20 </a:t>
                      </a:r>
                      <a:r>
                        <a:rPr lang="en-US" sz="1200" dirty="0">
                          <a:effectLst/>
                        </a:rPr>
                        <a:t>GB preferred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6+ </a:t>
                      </a:r>
                      <a:r>
                        <a:rPr lang="en-US" sz="1200" dirty="0">
                          <a:effectLst/>
                        </a:rPr>
                        <a:t>GB </a:t>
                      </a:r>
                      <a:r>
                        <a:rPr lang="en-US" sz="1200" dirty="0" smtClean="0">
                          <a:effectLst/>
                        </a:rPr>
                        <a:t>free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8 </a:t>
                      </a:r>
                      <a:r>
                        <a:rPr lang="en-US" sz="1200" dirty="0">
                          <a:effectLst/>
                        </a:rPr>
                        <a:t>GB preferred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13+ GB free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16 </a:t>
                      </a:r>
                      <a:r>
                        <a:rPr lang="en-US" sz="1200" dirty="0">
                          <a:effectLst/>
                        </a:rPr>
                        <a:t>GB preferred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1" dirty="0">
                          <a:effectLst/>
                        </a:rPr>
                        <a:t>CPU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>
                          <a:effectLst/>
                        </a:rPr>
                        <a:t>Intel i5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>
                          <a:effectLst/>
                        </a:rPr>
                        <a:t>i7 preferred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dirty="0">
                          <a:effectLst/>
                        </a:rPr>
                        <a:t>Intel i5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dirty="0">
                          <a:effectLst/>
                        </a:rPr>
                        <a:t>i7 preferred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dirty="0">
                          <a:effectLst/>
                        </a:rPr>
                        <a:t>Intel i5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>
                          <a:effectLst/>
                        </a:rPr>
                        <a:t>i7 preferred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1" dirty="0">
                          <a:effectLst/>
                        </a:rPr>
                        <a:t>Disk Space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50-120 </a:t>
                      </a:r>
                      <a:r>
                        <a:rPr lang="en-US" sz="1200" dirty="0">
                          <a:effectLst/>
                        </a:rPr>
                        <a:t>GB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dirty="0">
                          <a:effectLst/>
                        </a:rPr>
                        <a:t>SSD preferred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35 GB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dirty="0">
                          <a:effectLst/>
                        </a:rPr>
                        <a:t>SSD preferred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40 GB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dirty="0">
                          <a:effectLst/>
                        </a:rPr>
                        <a:t>SSD preferred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cxnSp>
        <p:nvCxnSpPr>
          <p:cNvPr id="19" name="Straight Arrow Connector 18"/>
          <p:cNvCxnSpPr/>
          <p:nvPr/>
        </p:nvCxnSpPr>
        <p:spPr>
          <a:xfrm>
            <a:off x="9306161" y="3524435"/>
            <a:ext cx="1777915" cy="10585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 bwMode="ltGray">
          <a:xfrm>
            <a:off x="8462542" y="3193072"/>
            <a:ext cx="1713297" cy="4523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Three VM Strategy</a:t>
            </a:r>
          </a:p>
        </p:txBody>
      </p:sp>
      <p:pic>
        <p:nvPicPr>
          <p:cNvPr id="24" name="Picture 4" descr="C:\Users\HRABI~1.COR\AppData\Local\Temp\SNAGHTML2d27ca6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865" y="4148948"/>
            <a:ext cx="294961" cy="29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Image result for CentOS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619" y="4123820"/>
            <a:ext cx="331697" cy="330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C:\Users\HRABI~1.COR\AppData\Local\Temp\SNAGHTML2d27ca6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042" y="4154700"/>
            <a:ext cx="294961" cy="29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60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93139" y="406556"/>
            <a:ext cx="8713814" cy="1313174"/>
          </a:xfrm>
        </p:spPr>
        <p:txBody>
          <a:bodyPr/>
          <a:lstStyle/>
          <a:p>
            <a:r>
              <a:rPr lang="en-US" smtClean="0"/>
              <a:t>Docker and nimbusapp</a:t>
            </a:r>
            <a:br>
              <a:rPr lang="en-US" smtClean="0"/>
            </a:br>
            <a:r>
              <a:rPr lang="en-US" smtClean="0"/>
              <a:t>commands </a:t>
            </a:r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B999A9-77CE-4AD1-9911-24A29F08BC3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01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B999A9-77CE-4AD1-9911-24A29F08BC34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next phase for Nimbus – nimbusapp</a:t>
            </a:r>
            <a:endParaRPr lang="en-US" dirty="0"/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946786" y="1429226"/>
            <a:ext cx="5490590" cy="4452138"/>
          </a:xfrm>
          <a:prstGeom prst="rect">
            <a:avLst/>
          </a:prstGeom>
        </p:spPr>
        <p:txBody>
          <a:bodyPr/>
          <a:lstStyle>
            <a:lvl1pPr marL="287338" indent="-28733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4675" indent="-2286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2338" indent="-1778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9500" indent="-15875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What is docker-compose?</a:t>
            </a:r>
          </a:p>
          <a:p>
            <a:pPr lvl="1"/>
            <a:r>
              <a:rPr lang="en-US" dirty="0" smtClean="0"/>
              <a:t>A YAML file that runs a </a:t>
            </a:r>
            <a:r>
              <a:rPr lang="en-US" u="sng" dirty="0" smtClean="0"/>
              <a:t>bunch</a:t>
            </a:r>
            <a:r>
              <a:rPr lang="en-US" dirty="0" smtClean="0"/>
              <a:t> of containers at once, defining services, dependencies, networks, etc.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346075" lvl="1" indent="0">
              <a:buNone/>
            </a:pPr>
            <a:endParaRPr lang="en-US" dirty="0" smtClean="0"/>
          </a:p>
          <a:p>
            <a:pPr marL="346075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Content Placeholder 7"/>
          <p:cNvSpPr txBox="1">
            <a:spLocks/>
          </p:cNvSpPr>
          <p:nvPr/>
        </p:nvSpPr>
        <p:spPr>
          <a:xfrm>
            <a:off x="6365289" y="1427711"/>
            <a:ext cx="5939161" cy="4452138"/>
          </a:xfrm>
          <a:prstGeom prst="rect">
            <a:avLst/>
          </a:prstGeom>
        </p:spPr>
        <p:txBody>
          <a:bodyPr/>
          <a:lstStyle>
            <a:lvl1pPr marL="287338" indent="-28733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4675" indent="-2286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2338" indent="-1778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9500" indent="-15875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What does docker-app add?</a:t>
            </a:r>
          </a:p>
          <a:p>
            <a:pPr lvl="1"/>
            <a:r>
              <a:rPr lang="en-US" dirty="0" smtClean="0"/>
              <a:t>Embeds and substitutes a defined set of variables (located at the bottom of YAML).</a:t>
            </a:r>
          </a:p>
          <a:p>
            <a:pPr marL="515938" lvl="2" indent="0">
              <a:buNone/>
            </a:pPr>
            <a:r>
              <a:rPr lang="en-US" sz="850" b="1" dirty="0">
                <a:latin typeface="Courier New" panose="02070309020205020404" pitchFamily="49" charset="0"/>
                <a:cs typeface="Courier New" panose="02070309020205020404" pitchFamily="49" charset="0"/>
              </a:rPr>
              <a:t>Setting            Default</a:t>
            </a:r>
          </a:p>
          <a:p>
            <a:pPr marL="515938" lvl="2" indent="0">
              <a:buNone/>
            </a:pPr>
            <a:r>
              <a:rPr lang="en-US" sz="850" b="1" dirty="0">
                <a:latin typeface="Courier New" panose="02070309020205020404" pitchFamily="49" charset="0"/>
                <a:cs typeface="Courier New" panose="02070309020205020404" pitchFamily="49" charset="0"/>
              </a:rPr>
              <a:t>-------            -------</a:t>
            </a:r>
          </a:p>
          <a:p>
            <a:pPr marL="515938" lvl="2" indent="0">
              <a:buNone/>
            </a:pPr>
            <a:r>
              <a:rPr lang="en-US" sz="850" b="1" dirty="0">
                <a:latin typeface="Courier New" panose="02070309020205020404" pitchFamily="49" charset="0"/>
                <a:cs typeface="Courier New" panose="02070309020205020404" pitchFamily="49" charset="0"/>
              </a:rPr>
              <a:t>ACCOUNT_AGENT_NAME </a:t>
            </a:r>
            <a:r>
              <a:rPr lang="en-US" sz="8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aos</a:t>
            </a:r>
            <a:r>
              <a:rPr lang="en-US" sz="85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8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accountservice</a:t>
            </a:r>
            <a:r>
              <a:rPr lang="en-US" sz="850" b="1" dirty="0">
                <a:latin typeface="Courier New" panose="02070309020205020404" pitchFamily="49" charset="0"/>
                <a:cs typeface="Courier New" panose="02070309020205020404" pitchFamily="49" charset="0"/>
              </a:rPr>
              <a:t>-dev</a:t>
            </a:r>
          </a:p>
          <a:p>
            <a:pPr marL="515938" lvl="2" indent="0">
              <a:buNone/>
            </a:pPr>
            <a:r>
              <a:rPr lang="en-US" sz="850" b="1" dirty="0">
                <a:latin typeface="Courier New" panose="02070309020205020404" pitchFamily="49" charset="0"/>
                <a:cs typeface="Courier New" panose="02070309020205020404" pitchFamily="49" charset="0"/>
              </a:rPr>
              <a:t>ACCOUNT_IP         </a:t>
            </a:r>
            <a:r>
              <a:rPr lang="en-US" sz="8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nimbusserver</a:t>
            </a:r>
            <a:endParaRPr lang="en-US" sz="8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5938" lvl="2" indent="0">
              <a:buNone/>
            </a:pPr>
            <a:r>
              <a:rPr lang="en-US" sz="8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POSTGRES_PORT      5432</a:t>
            </a:r>
            <a:endParaRPr lang="en-US" sz="8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Shortened startup commands</a:t>
            </a:r>
          </a:p>
          <a:p>
            <a:pPr marL="58738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$ docker-app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render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admpresales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/aos.dockerapp:2.2</a:t>
            </a:r>
            <a:b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| docker-compose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-p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aos-dev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-f - up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–d</a:t>
            </a:r>
          </a:p>
          <a:p>
            <a:pPr marL="346075" lvl="1" indent="0">
              <a:buNone/>
            </a:pP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smtClean="0">
                <a:cs typeface="Courier New" panose="02070309020205020404" pitchFamily="49" charset="0"/>
              </a:rPr>
              <a:t>becomes</a:t>
            </a:r>
          </a:p>
          <a:p>
            <a:pPr marL="58738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b="1" dirty="0" smtClean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b="1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2400" b="1" dirty="0" smtClean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imbusapp aos:2.2 up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925" y="2873812"/>
            <a:ext cx="5283205" cy="2232341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3767" y="205998"/>
            <a:ext cx="1690583" cy="99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8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B999A9-77CE-4AD1-9911-24A29F08BC34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Nimbusapp examples</a:t>
            </a:r>
            <a:endParaRPr lang="en-US" dirty="0"/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946785" y="1429226"/>
            <a:ext cx="7460368" cy="4452138"/>
          </a:xfrm>
          <a:prstGeom prst="rect">
            <a:avLst/>
          </a:prstGeom>
        </p:spPr>
        <p:txBody>
          <a:bodyPr/>
          <a:lstStyle>
            <a:lvl1pPr marL="287338" indent="-28733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4675" indent="-2286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2338" indent="-1778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9500" indent="-15875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</a:t>
            </a:r>
            <a:r>
              <a:rPr lang="en-US" dirty="0" smtClean="0"/>
              <a:t>imbusapp keeps track of versions</a:t>
            </a:r>
          </a:p>
          <a:p>
            <a:pPr lvl="1"/>
            <a:r>
              <a:rPr lang="en-US" dirty="0" smtClean="0"/>
              <a:t>~/.</a:t>
            </a:r>
            <a:r>
              <a:rPr lang="en-US" dirty="0" err="1" smtClean="0"/>
              <a:t>nimbusapp</a:t>
            </a:r>
            <a:r>
              <a:rPr lang="en-US" dirty="0" smtClean="0"/>
              <a:t>/apps-</a:t>
            </a:r>
            <a:r>
              <a:rPr lang="en-US" dirty="0" err="1" smtClean="0"/>
              <a:t>config</a:t>
            </a:r>
            <a:endParaRPr lang="en-US" dirty="0" smtClean="0"/>
          </a:p>
          <a:p>
            <a:r>
              <a:rPr lang="en-US" dirty="0" smtClean="0"/>
              <a:t>nimbusapp commands: up, down, start, stop</a:t>
            </a:r>
          </a:p>
          <a:p>
            <a:pPr lvl="1"/>
            <a:r>
              <a:rPr lang="en-US" b="1" dirty="0"/>
              <a:t>u</a:t>
            </a:r>
            <a:r>
              <a:rPr lang="en-US" b="1" dirty="0" smtClean="0"/>
              <a:t>p</a:t>
            </a:r>
            <a:r>
              <a:rPr lang="en-US" dirty="0" smtClean="0"/>
              <a:t> – download </a:t>
            </a:r>
            <a:r>
              <a:rPr lang="en-US" u="sng" dirty="0" smtClean="0"/>
              <a:t>and</a:t>
            </a:r>
            <a:r>
              <a:rPr lang="en-US" dirty="0" smtClean="0"/>
              <a:t> start container(s) or start local container(s)</a:t>
            </a:r>
          </a:p>
          <a:p>
            <a:pPr lvl="1"/>
            <a:r>
              <a:rPr lang="en-US" b="1" dirty="0"/>
              <a:t>d</a:t>
            </a:r>
            <a:r>
              <a:rPr lang="en-US" b="1" dirty="0" smtClean="0"/>
              <a:t>own</a:t>
            </a:r>
            <a:r>
              <a:rPr lang="en-US" dirty="0" smtClean="0"/>
              <a:t> – stop and </a:t>
            </a:r>
            <a:r>
              <a:rPr lang="en-US" u="sng" dirty="0" smtClean="0"/>
              <a:t>remove</a:t>
            </a:r>
            <a:r>
              <a:rPr lang="en-US" dirty="0" smtClean="0"/>
              <a:t> running containers (leave images)</a:t>
            </a:r>
          </a:p>
          <a:p>
            <a:pPr lvl="1"/>
            <a:r>
              <a:rPr lang="en-US" b="1" dirty="0"/>
              <a:t>s</a:t>
            </a:r>
            <a:r>
              <a:rPr lang="en-US" b="1" dirty="0" smtClean="0"/>
              <a:t>tart</a:t>
            </a:r>
            <a:r>
              <a:rPr lang="en-US" dirty="0" smtClean="0"/>
              <a:t> – start local container(s)</a:t>
            </a:r>
          </a:p>
          <a:p>
            <a:pPr lvl="1"/>
            <a:r>
              <a:rPr lang="en-US" b="1" dirty="0"/>
              <a:t>s</a:t>
            </a:r>
            <a:r>
              <a:rPr lang="en-US" b="1" dirty="0" smtClean="0"/>
              <a:t>top</a:t>
            </a:r>
            <a:r>
              <a:rPr lang="en-US" dirty="0" smtClean="0"/>
              <a:t> – stop local container(s)</a:t>
            </a:r>
          </a:p>
          <a:p>
            <a:r>
              <a:rPr lang="en-US" b="1" dirty="0" smtClean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nimbusapp</a:t>
            </a:r>
            <a:r>
              <a:rPr lang="en-US" b="1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aos:2.2 up</a:t>
            </a:r>
          </a:p>
          <a:p>
            <a:r>
              <a:rPr lang="en-US" b="1" dirty="0" smtClean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nimbusapp octane:15.0.20.58 up</a:t>
            </a:r>
          </a:p>
          <a:p>
            <a:pPr lvl="1"/>
            <a:r>
              <a:rPr lang="en-US" b="1" dirty="0" smtClean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nimbusapp octane stop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346075" lvl="1" indent="0">
              <a:buNone/>
            </a:pPr>
            <a:endParaRPr lang="en-US" dirty="0" smtClean="0"/>
          </a:p>
          <a:p>
            <a:pPr marL="346075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3767" y="205998"/>
            <a:ext cx="1690583" cy="998113"/>
          </a:xfrm>
          <a:prstGeom prst="rect">
            <a:avLst/>
          </a:prstGeom>
        </p:spPr>
      </p:pic>
      <p:sp>
        <p:nvSpPr>
          <p:cNvPr id="8" name="Content Placeholder 7"/>
          <p:cNvSpPr txBox="1">
            <a:spLocks/>
          </p:cNvSpPr>
          <p:nvPr/>
        </p:nvSpPr>
        <p:spPr>
          <a:xfrm>
            <a:off x="8256335" y="4649594"/>
            <a:ext cx="4039237" cy="1760350"/>
          </a:xfrm>
          <a:prstGeom prst="rect">
            <a:avLst/>
          </a:prstGeom>
        </p:spPr>
        <p:txBody>
          <a:bodyPr/>
          <a:lstStyle>
            <a:lvl1pPr marL="287338" indent="-28733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4675" indent="-2286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2338" indent="-1778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9500" indent="-15875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-&gt; Spins up 3 containers</a:t>
            </a:r>
          </a:p>
          <a:p>
            <a:pPr marL="0" indent="0">
              <a:buNone/>
            </a:pPr>
            <a:r>
              <a:rPr lang="en-US" dirty="0" smtClean="0">
                <a:cs typeface="Courier New" panose="02070309020205020404" pitchFamily="49" charset="0"/>
              </a:rPr>
              <a:t>-&gt; Spins up 1 container</a:t>
            </a:r>
          </a:p>
          <a:p>
            <a:pPr marL="0" indent="0">
              <a:buNone/>
            </a:pPr>
            <a:r>
              <a:rPr lang="en-US" sz="2400" dirty="0" smtClean="0">
                <a:cs typeface="Courier New" panose="02070309020205020404" pitchFamily="49" charset="0"/>
              </a:rPr>
              <a:t>-&gt; No version number needed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346075" lvl="1" indent="0">
              <a:buNone/>
            </a:pPr>
            <a:endParaRPr lang="en-US" dirty="0" smtClean="0"/>
          </a:p>
          <a:p>
            <a:pPr marL="346075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6831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46404" y="86960"/>
            <a:ext cx="10514667" cy="1313174"/>
          </a:xfrm>
        </p:spPr>
        <p:txBody>
          <a:bodyPr/>
          <a:lstStyle/>
          <a:p>
            <a:r>
              <a:rPr lang="en-US" dirty="0" smtClean="0"/>
              <a:t>Partner access to VM’s and Docker Images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B999A9-77CE-4AD1-9911-24A29F08BC34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65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Log into </a:t>
            </a:r>
            <a:r>
              <a:rPr lang="en-US" sz="2800" b="1" dirty="0" smtClean="0">
                <a:solidFill>
                  <a:srgbClr val="0033CC"/>
                </a:solidFill>
              </a:rPr>
              <a:t>https://hub.docker.com </a:t>
            </a:r>
            <a:r>
              <a:rPr lang="en-US" sz="2800" b="1" dirty="0" smtClean="0"/>
              <a:t>and create a Docker ID</a:t>
            </a:r>
          </a:p>
          <a:p>
            <a:pPr lvl="1"/>
            <a:r>
              <a:rPr lang="en-US" dirty="0" smtClean="0"/>
              <a:t>Use your corporate email address only (no @gmail.com or @yahoo.com)</a:t>
            </a:r>
          </a:p>
          <a:p>
            <a:r>
              <a:rPr lang="en-US" sz="2800" b="1" dirty="0" smtClean="0"/>
              <a:t>Send us your Docker ID</a:t>
            </a:r>
          </a:p>
          <a:p>
            <a:pPr lvl="1"/>
            <a:r>
              <a:rPr lang="en-US" dirty="0" smtClean="0"/>
              <a:t>Email</a:t>
            </a:r>
            <a:r>
              <a:rPr lang="en-US" dirty="0" smtClean="0">
                <a:hlinkClick r:id="rId2"/>
              </a:rPr>
              <a:t> </a:t>
            </a:r>
            <a:r>
              <a:rPr lang="en-US" dirty="0" smtClean="0"/>
              <a:t>your Docker ID along with your company and phone number to:</a:t>
            </a:r>
          </a:p>
          <a:p>
            <a:pPr marL="228595" lvl="1" indent="0">
              <a:buNone/>
            </a:pPr>
            <a:r>
              <a:rPr lang="en-US" dirty="0"/>
              <a:t>	</a:t>
            </a:r>
            <a:r>
              <a:rPr lang="en-US" dirty="0" smtClean="0">
                <a:solidFill>
                  <a:srgbClr val="0033CC"/>
                </a:solidFill>
              </a:rPr>
              <a:t>mark.steffensen@microfocus.com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33CC"/>
                </a:solidFill>
              </a:rPr>
              <a:t>keith.cutler@microfocus.com</a:t>
            </a:r>
          </a:p>
          <a:p>
            <a:pPr lvl="1"/>
            <a:r>
              <a:rPr lang="en-US" dirty="0" smtClean="0"/>
              <a:t>We will grant you access to </a:t>
            </a:r>
            <a:r>
              <a:rPr lang="en-US" dirty="0" smtClean="0">
                <a:solidFill>
                  <a:srgbClr val="0033CC"/>
                </a:solidFill>
              </a:rPr>
              <a:t>http://hub.docker.com/admpresales</a:t>
            </a:r>
          </a:p>
          <a:p>
            <a:pPr lvl="1"/>
            <a:r>
              <a:rPr lang="en-US" dirty="0" smtClean="0"/>
              <a:t>If you have any other questions about Nimbus please send an email to</a:t>
            </a:r>
          </a:p>
          <a:p>
            <a:pPr marL="346075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dirty="0" smtClean="0">
                <a:solidFill>
                  <a:srgbClr val="0033CC"/>
                </a:solidFill>
              </a:rPr>
              <a:t>mark.steffensen@microfocus.com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rgbClr val="0033CC"/>
                </a:solidFill>
              </a:rPr>
              <a:t>keith.cutler@microfocus.com</a:t>
            </a:r>
            <a:r>
              <a:rPr lang="en-US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27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How do Partners get access to the docker images?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3767" y="205998"/>
            <a:ext cx="1690583" cy="99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6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26" y="1190790"/>
            <a:ext cx="10311765" cy="5493474"/>
          </a:xfrm>
        </p:spPr>
        <p:txBody>
          <a:bodyPr wrap="none">
            <a:noAutofit/>
          </a:bodyPr>
          <a:lstStyle/>
          <a:p>
            <a:pPr>
              <a:spcAft>
                <a:spcPts val="0"/>
              </a:spcAft>
            </a:pPr>
            <a:r>
              <a:rPr lang="en-US" dirty="0"/>
              <a:t>FileZilla is suggested to </a:t>
            </a:r>
            <a:r>
              <a:rPr lang="en-US" dirty="0" smtClean="0"/>
              <a:t>download</a:t>
            </a:r>
          </a:p>
          <a:p>
            <a:pPr lvl="1">
              <a:spcAft>
                <a:spcPts val="0"/>
              </a:spcAft>
            </a:pPr>
            <a:r>
              <a:rPr lang="en-US" sz="1800" dirty="0" smtClean="0"/>
              <a:t>Use </a:t>
            </a:r>
            <a:r>
              <a:rPr lang="en-US" sz="1800" dirty="0" smtClean="0">
                <a:solidFill>
                  <a:srgbClr val="0033CC"/>
                </a:solidFill>
              </a:rPr>
              <a:t>7Zip</a:t>
            </a:r>
            <a:r>
              <a:rPr lang="en-US" sz="1800" dirty="0" smtClean="0"/>
              <a:t> </a:t>
            </a:r>
            <a:r>
              <a:rPr lang="en-US" sz="1800" dirty="0"/>
              <a:t>to </a:t>
            </a:r>
            <a:r>
              <a:rPr lang="en-US" sz="1800" dirty="0" smtClean="0"/>
              <a:t>extract the archives</a:t>
            </a:r>
          </a:p>
          <a:p>
            <a:pPr lvl="1">
              <a:spcAft>
                <a:spcPts val="0"/>
              </a:spcAft>
            </a:pPr>
            <a:r>
              <a:rPr lang="en-US" sz="1800" dirty="0"/>
              <a:t>S</a:t>
            </a:r>
            <a:r>
              <a:rPr lang="en-US" sz="1800" dirty="0" smtClean="0"/>
              <a:t>elect &lt;filename&gt;.7z001 to extract entire archive</a:t>
            </a:r>
            <a:br>
              <a:rPr lang="en-US" sz="1800" dirty="0" smtClean="0"/>
            </a:br>
            <a:endParaRPr lang="en-US" dirty="0" smtClean="0"/>
          </a:p>
          <a:p>
            <a:pPr>
              <a:spcAft>
                <a:spcPts val="0"/>
              </a:spcAft>
            </a:pPr>
            <a:r>
              <a:rPr lang="en-US" dirty="0" smtClean="0"/>
              <a:t>FTP Download Details (for partners)</a:t>
            </a:r>
          </a:p>
          <a:p>
            <a:pPr lvl="1">
              <a:spcAft>
                <a:spcPts val="0"/>
              </a:spcAft>
            </a:pPr>
            <a:r>
              <a:rPr lang="en-US" sz="1800" dirty="0" smtClean="0">
                <a:solidFill>
                  <a:srgbClr val="000000"/>
                </a:solidFill>
              </a:rPr>
              <a:t>FTP Site:	ftp-pro.houston.softwaregrp.com</a:t>
            </a:r>
          </a:p>
          <a:p>
            <a:pPr lvl="1">
              <a:spcAft>
                <a:spcPts val="0"/>
              </a:spcAft>
            </a:pPr>
            <a:r>
              <a:rPr lang="en-US" sz="1800" dirty="0" smtClean="0">
                <a:solidFill>
                  <a:srgbClr val="000000"/>
                </a:solidFill>
              </a:rPr>
              <a:t>Account</a:t>
            </a:r>
            <a:r>
              <a:rPr lang="en-US" sz="1800" dirty="0">
                <a:solidFill>
                  <a:srgbClr val="000000"/>
                </a:solidFill>
              </a:rPr>
              <a:t>:	</a:t>
            </a:r>
            <a:r>
              <a:rPr lang="en-US" sz="1800" dirty="0" err="1" smtClean="0">
                <a:solidFill>
                  <a:srgbClr val="000000"/>
                </a:solidFill>
              </a:rPr>
              <a:t>prtnr_ro</a:t>
            </a:r>
            <a:endParaRPr lang="en-US" sz="1800" dirty="0" smtClean="0">
              <a:solidFill>
                <a:srgbClr val="000000"/>
              </a:solidFill>
            </a:endParaRPr>
          </a:p>
          <a:p>
            <a:pPr lvl="1">
              <a:spcAft>
                <a:spcPts val="0"/>
              </a:spcAft>
            </a:pPr>
            <a:r>
              <a:rPr lang="en-US" sz="1800" dirty="0" smtClean="0">
                <a:solidFill>
                  <a:srgbClr val="000000"/>
                </a:solidFill>
              </a:rPr>
              <a:t>Password</a:t>
            </a:r>
            <a:r>
              <a:rPr lang="en-US" sz="1800" dirty="0">
                <a:solidFill>
                  <a:srgbClr val="000000"/>
                </a:solidFill>
              </a:rPr>
              <a:t>:	</a:t>
            </a:r>
            <a:r>
              <a:rPr lang="en-US" sz="1800" dirty="0" smtClean="0">
                <a:solidFill>
                  <a:srgbClr val="000000"/>
                </a:solidFill>
              </a:rPr>
              <a:t>dn+JT4rn</a:t>
            </a:r>
          </a:p>
          <a:p>
            <a:pPr lvl="1">
              <a:spcAft>
                <a:spcPts val="0"/>
              </a:spcAft>
            </a:pPr>
            <a:r>
              <a:rPr lang="en-US" sz="1800" dirty="0" smtClean="0">
                <a:solidFill>
                  <a:srgbClr val="000000"/>
                </a:solidFill>
              </a:rPr>
              <a:t>Directory: /</a:t>
            </a:r>
            <a:r>
              <a:rPr lang="en-US" sz="1800" dirty="0">
                <a:solidFill>
                  <a:srgbClr val="000000"/>
                </a:solidFill>
              </a:rPr>
              <a:t>VMWare </a:t>
            </a:r>
            <a:r>
              <a:rPr lang="en-US" sz="1800" dirty="0" smtClean="0">
                <a:solidFill>
                  <a:srgbClr val="000000"/>
                </a:solidFill>
              </a:rPr>
              <a:t>Images/</a:t>
            </a:r>
            <a:r>
              <a:rPr lang="en-US" sz="1800" dirty="0" err="1" smtClean="0">
                <a:solidFill>
                  <a:srgbClr val="000000"/>
                </a:solidFill>
              </a:rPr>
              <a:t>NimbusDemoEnvironment</a:t>
            </a:r>
            <a:endParaRPr lang="en-US" sz="1800" dirty="0" smtClean="0">
              <a:solidFill>
                <a:srgbClr val="000000"/>
              </a:solidFill>
            </a:endParaRPr>
          </a:p>
          <a:p>
            <a:pPr lvl="1">
              <a:spcAft>
                <a:spcPts val="0"/>
              </a:spcAft>
            </a:pPr>
            <a:r>
              <a:rPr lang="en-US" sz="1800" dirty="0" smtClean="0">
                <a:solidFill>
                  <a:srgbClr val="000000"/>
                </a:solidFill>
              </a:rPr>
              <a:t>Get both </a:t>
            </a:r>
            <a:r>
              <a:rPr lang="en-US" sz="1800" b="1" dirty="0" smtClean="0">
                <a:solidFill>
                  <a:srgbClr val="000000"/>
                </a:solidFill>
              </a:rPr>
              <a:t>NimbusClient</a:t>
            </a:r>
            <a:r>
              <a:rPr lang="en-US" sz="1800" dirty="0" smtClean="0">
                <a:solidFill>
                  <a:srgbClr val="000000"/>
                </a:solidFill>
              </a:rPr>
              <a:t> and </a:t>
            </a:r>
            <a:r>
              <a:rPr lang="en-US" sz="1800" b="1" dirty="0" smtClean="0">
                <a:solidFill>
                  <a:srgbClr val="000000"/>
                </a:solidFill>
              </a:rPr>
              <a:t>NimbusServer</a:t>
            </a:r>
          </a:p>
          <a:p>
            <a:pPr lvl="1">
              <a:spcAft>
                <a:spcPts val="0"/>
              </a:spcAft>
            </a:pPr>
            <a:r>
              <a:rPr lang="en-US" sz="1800" dirty="0" smtClean="0">
                <a:solidFill>
                  <a:srgbClr val="000000"/>
                </a:solidFill>
              </a:rPr>
              <a:t>Must set encryption = Plain </a:t>
            </a:r>
            <a:r>
              <a:rPr lang="en-US" sz="1800" dirty="0">
                <a:solidFill>
                  <a:srgbClr val="000000"/>
                </a:solidFill>
              </a:rPr>
              <a:t>FTP (unsecure)</a:t>
            </a:r>
            <a:r>
              <a:rPr lang="en-US" sz="1800" b="1" dirty="0">
                <a:solidFill>
                  <a:schemeClr val="tx2"/>
                </a:solidFill>
              </a:rPr>
              <a:t/>
            </a:r>
            <a:br>
              <a:rPr lang="en-US" sz="1800" b="1" dirty="0">
                <a:solidFill>
                  <a:schemeClr val="tx2"/>
                </a:solidFill>
              </a:rPr>
            </a:br>
            <a:endParaRPr lang="en-US" sz="1800" dirty="0"/>
          </a:p>
          <a:p>
            <a:pPr>
              <a:spcAft>
                <a:spcPts val="0"/>
              </a:spcAft>
            </a:pPr>
            <a:r>
              <a:rPr lang="en-US" dirty="0"/>
              <a:t>Enable </a:t>
            </a:r>
            <a:r>
              <a:rPr lang="en-US" dirty="0" err="1"/>
              <a:t>VTx</a:t>
            </a:r>
            <a:r>
              <a:rPr lang="en-US" dirty="0"/>
              <a:t> (Virtual Technology) in your </a:t>
            </a:r>
            <a:r>
              <a:rPr lang="en-US" dirty="0" smtClean="0"/>
              <a:t>BIOS</a:t>
            </a:r>
            <a:br>
              <a:rPr lang="en-US" dirty="0" smtClean="0"/>
            </a:br>
            <a:endParaRPr lang="en-US" dirty="0" smtClean="0"/>
          </a:p>
          <a:p>
            <a:pPr>
              <a:spcAft>
                <a:spcPts val="0"/>
              </a:spcAft>
            </a:pPr>
            <a:r>
              <a:rPr lang="en-US" dirty="0" smtClean="0"/>
              <a:t>Select </a:t>
            </a:r>
            <a:r>
              <a:rPr lang="en-US" dirty="0"/>
              <a:t>I MOVED IT </a:t>
            </a:r>
            <a:r>
              <a:rPr lang="en-US" dirty="0" smtClean="0"/>
              <a:t>when first </a:t>
            </a:r>
            <a:r>
              <a:rPr lang="en-US" dirty="0"/>
              <a:t>booting </a:t>
            </a:r>
            <a:r>
              <a:rPr lang="en-US" dirty="0" smtClean="0"/>
              <a:t>any image (or some licensing may </a:t>
            </a:r>
            <a:r>
              <a:rPr lang="en-US" dirty="0"/>
              <a:t>fail</a:t>
            </a:r>
            <a:r>
              <a:rPr lang="en-US" dirty="0" smtClean="0"/>
              <a:t>)</a:t>
            </a:r>
            <a:br>
              <a:rPr lang="en-US" dirty="0" smtClean="0"/>
            </a:br>
            <a:endParaRPr lang="en-US" dirty="0" smtClean="0"/>
          </a:p>
          <a:p>
            <a:pPr>
              <a:spcAft>
                <a:spcPts val="0"/>
              </a:spcAft>
            </a:pPr>
            <a:r>
              <a:rPr lang="en-US" dirty="0" smtClean="0"/>
              <a:t>Downloading or Updating the nimbusapp script:</a:t>
            </a:r>
          </a:p>
          <a:p>
            <a:pPr lvl="1">
              <a:spcAft>
                <a:spcPts val="0"/>
              </a:spcAft>
            </a:pPr>
            <a:r>
              <a:rPr lang="en-US" sz="2000" dirty="0" smtClean="0"/>
              <a:t>$ </a:t>
            </a:r>
            <a:r>
              <a:rPr lang="en-US" sz="2000" dirty="0" err="1"/>
              <a:t>wget</a:t>
            </a:r>
            <a:r>
              <a:rPr lang="en-US" sz="2000" dirty="0"/>
              <a:t> </a:t>
            </a:r>
            <a:r>
              <a:rPr lang="en-US" sz="2000" dirty="0" smtClean="0"/>
              <a:t>-</a:t>
            </a:r>
            <a:r>
              <a:rPr lang="en-US" sz="2000" dirty="0" err="1" smtClean="0"/>
              <a:t>nv</a:t>
            </a:r>
            <a:r>
              <a:rPr lang="en-US" sz="2000" dirty="0" smtClean="0"/>
              <a:t> </a:t>
            </a:r>
            <a:r>
              <a:rPr lang="en-US" sz="2000" u="sng" dirty="0">
                <a:hlinkClick r:id="rId2"/>
              </a:rPr>
              <a:t>https://</a:t>
            </a:r>
            <a:r>
              <a:rPr lang="en-US" sz="2000" u="sng" dirty="0" smtClean="0">
                <a:hlinkClick r:id="rId2"/>
              </a:rPr>
              <a:t>github.com/admpresales/nimbusapp/releases/latest/download/nimbusapp.tar.gz</a:t>
            </a:r>
            <a:endParaRPr lang="en-US" sz="2000" u="sng" dirty="0" smtClean="0"/>
          </a:p>
          <a:p>
            <a:pPr lvl="1">
              <a:spcAft>
                <a:spcPts val="0"/>
              </a:spcAft>
            </a:pPr>
            <a:r>
              <a:rPr lang="en-US" sz="2000" dirty="0" smtClean="0"/>
              <a:t>$ </a:t>
            </a:r>
            <a:r>
              <a:rPr lang="en-US" sz="2000" dirty="0" err="1" smtClean="0"/>
              <a:t>sudo</a:t>
            </a:r>
            <a:r>
              <a:rPr lang="en-US" sz="2000" dirty="0" smtClean="0"/>
              <a:t> </a:t>
            </a:r>
            <a:r>
              <a:rPr lang="en-US" sz="2000" dirty="0"/>
              <a:t>tar -</a:t>
            </a:r>
            <a:r>
              <a:rPr lang="en-US" sz="2000" dirty="0" err="1"/>
              <a:t>xzf</a:t>
            </a:r>
            <a:r>
              <a:rPr lang="en-US" sz="2000" dirty="0"/>
              <a:t> nimbusapp.tar.gz -C /</a:t>
            </a:r>
            <a:r>
              <a:rPr lang="en-US" sz="2000" dirty="0" err="1"/>
              <a:t>usr</a:t>
            </a:r>
            <a:r>
              <a:rPr lang="en-US" sz="2000" dirty="0"/>
              <a:t>/local/bin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28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How do Partners get the Nimbus VM Images?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212" y="1338417"/>
            <a:ext cx="4200808" cy="33513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3767" y="205998"/>
            <a:ext cx="1690583" cy="99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58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4537" lvl="1" indent="-457200">
              <a:buFont typeface="+mj-lt"/>
              <a:buAutoNum type="arabicPeriod"/>
            </a:pPr>
            <a:r>
              <a:rPr lang="en-US" dirty="0" smtClean="0"/>
              <a:t>Register with Blueshift.</a:t>
            </a:r>
          </a:p>
          <a:p>
            <a:pPr marL="744537" lvl="1" indent="-457200">
              <a:buFont typeface="+mj-lt"/>
              <a:buAutoNum type="arabicPeriod"/>
            </a:pPr>
            <a:r>
              <a:rPr lang="en-US" dirty="0" smtClean="0"/>
              <a:t>Login </a:t>
            </a:r>
            <a:r>
              <a:rPr lang="en-US" dirty="0"/>
              <a:t>at </a:t>
            </a:r>
            <a:r>
              <a:rPr lang="en-US" dirty="0">
                <a:solidFill>
                  <a:srgbClr val="0033CC"/>
                </a:solidFill>
              </a:rPr>
              <a:t>https://</a:t>
            </a:r>
            <a:r>
              <a:rPr lang="en-US" dirty="0" smtClean="0">
                <a:solidFill>
                  <a:srgbClr val="0033CC"/>
                </a:solidFill>
              </a:rPr>
              <a:t>www.mfdemoportal.com/</a:t>
            </a:r>
            <a:r>
              <a:rPr lang="en-US" dirty="0" smtClean="0"/>
              <a:t> </a:t>
            </a:r>
          </a:p>
          <a:p>
            <a:pPr marL="744537" lvl="1" indent="-457200">
              <a:buFont typeface="+mj-lt"/>
              <a:buAutoNum type="arabicPeriod"/>
            </a:pPr>
            <a:r>
              <a:rPr lang="en-US" dirty="0" smtClean="0"/>
              <a:t>Select a category or search (e.g. search for Nimbus)</a:t>
            </a:r>
          </a:p>
          <a:p>
            <a:pPr marL="744537" lvl="1" indent="-457200">
              <a:buFont typeface="+mj-lt"/>
              <a:buAutoNum type="arabicPeriod"/>
            </a:pPr>
            <a:r>
              <a:rPr lang="en-US" dirty="0" smtClean="0"/>
              <a:t>Request a reservation.</a:t>
            </a:r>
          </a:p>
          <a:p>
            <a:pPr marL="744537" lvl="1" indent="-457200">
              <a:buFont typeface="+mj-lt"/>
              <a:buAutoNum type="arabicPeriod"/>
            </a:pPr>
            <a:r>
              <a:rPr lang="en-US" dirty="0" smtClean="0"/>
              <a:t>Wait for image to be available (~15 minutes)</a:t>
            </a:r>
          </a:p>
          <a:p>
            <a:pPr marL="744537" lvl="1" indent="-457200">
              <a:buFont typeface="+mj-lt"/>
              <a:buAutoNum type="arabicPeriod"/>
            </a:pPr>
            <a:r>
              <a:rPr lang="en-US" dirty="0" smtClean="0"/>
              <a:t>Connect to image(s).</a:t>
            </a:r>
          </a:p>
          <a:p>
            <a:pPr marL="744537" lvl="1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B999A9-77CE-4AD1-9911-24A29F08BC34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Partners can schedule Blueshift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9151" y="2753360"/>
            <a:ext cx="1131868" cy="14122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670" y="4483418"/>
            <a:ext cx="6541770" cy="175602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1971" y="100478"/>
            <a:ext cx="3536227" cy="233506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6357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408" y="167958"/>
            <a:ext cx="12192000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212E35"/>
                </a:solidFill>
              </a:rPr>
              <a:t>São </a:t>
            </a:r>
            <a:r>
              <a:rPr lang="en-US" sz="2400" b="1" dirty="0">
                <a:solidFill>
                  <a:srgbClr val="212E35"/>
                </a:solidFill>
              </a:rPr>
              <a:t>Paulo Technical Enablement Partner Bootcamp</a:t>
            </a:r>
            <a:endParaRPr lang="en-GB" sz="2400" b="1" dirty="0">
              <a:solidFill>
                <a:srgbClr val="212E35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0" y="629623"/>
          <a:ext cx="12201408" cy="6357251"/>
        </p:xfrm>
        <a:graphic>
          <a:graphicData uri="http://schemas.openxmlformats.org/drawingml/2006/table">
            <a:tbl>
              <a:tblPr firstRow="1" firstCol="1" bandRow="1"/>
              <a:tblGrid>
                <a:gridCol w="6126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126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0584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8872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005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8872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00584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18872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100584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1192032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1005840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1188720">
                  <a:extLst>
                    <a:ext uri="{9D8B030D-6E8A-4147-A177-3AD203B41FA5}">
                      <a16:colId xmlns="" xmlns:a16="http://schemas.microsoft.com/office/drawing/2014/main" val="1705448703"/>
                    </a:ext>
                  </a:extLst>
                </a:gridCol>
              </a:tblGrid>
              <a:tr h="327876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200" b="1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March 9-12</a:t>
                      </a:r>
                      <a:endParaRPr lang="en-GB" sz="1200" b="1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CC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</a:pPr>
                      <a:endParaRPr lang="en-GB" sz="900" dirty="0">
                        <a:effectLst/>
                        <a:latin typeface="+mj-lt"/>
                      </a:endParaRPr>
                    </a:p>
                  </a:txBody>
                  <a:tcPr marL="60960" marR="60960" marT="60960" marB="6096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Monday</a:t>
                      </a:r>
                      <a:endParaRPr lang="en-GB" sz="12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Tuesday</a:t>
                      </a:r>
                      <a:endParaRPr lang="en-GB" sz="12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Wednesday</a:t>
                      </a:r>
                      <a:endParaRPr lang="en-GB" sz="12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Thursday</a:t>
                      </a:r>
                      <a:endParaRPr lang="en-GB" sz="12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Friday</a:t>
                      </a:r>
                      <a:endParaRPr lang="en-GB" sz="12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498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9:00</a:t>
                      </a:r>
                      <a:endParaRPr lang="en-GB" sz="9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10:15</a:t>
                      </a:r>
                      <a:endParaRPr lang="en-GB" sz="9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60960" marB="609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Mark </a:t>
                      </a:r>
                      <a:r>
                        <a:rPr lang="fr-FR" sz="9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Steffensen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Nimbus &amp; Blueshift </a:t>
                      </a:r>
                      <a:r>
                        <a:rPr lang="en-GB" sz="900" dirty="0" smtClea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Overview</a:t>
                      </a:r>
                      <a:endParaRPr lang="en-GB" sz="9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900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Mark Steffensen</a:t>
                      </a:r>
                      <a:endParaRPr lang="fr-FR" sz="900" kern="1200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dirty="0" smtClea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Devops</a:t>
                      </a:r>
                      <a:r>
                        <a:rPr lang="en-GB" sz="900" baseline="0" dirty="0" smtClea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Unravelled</a:t>
                      </a:r>
                    </a:p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900" baseline="0" dirty="0" smtClean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dirty="0" smtClea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Managing Quality</a:t>
                      </a:r>
                      <a:endParaRPr lang="en-GB" sz="9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60960" marB="6096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900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Mark Steffensen</a:t>
                      </a:r>
                      <a:endParaRPr lang="fr-FR" sz="900" kern="1200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Creating Testing Jobs in Jenkins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900" dirty="0" smtClean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60960" marB="6096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9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Mark Steffensen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900" dirty="0" smtClea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Integrating with</a:t>
                      </a:r>
                      <a:br>
                        <a:rPr lang="en-GB" sz="900" dirty="0" smtClea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GB" sz="900" dirty="0" smtClea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SonarQube</a:t>
                      </a:r>
                      <a:endParaRPr lang="en-GB" sz="9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60960" marB="6096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latin typeface="+mn-lt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latin typeface="+mn-lt"/>
                      </a:endParaRPr>
                    </a:p>
                  </a:txBody>
                  <a:tcPr marL="60960" marR="60960" marT="60960" marB="6096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07497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900" b="1" dirty="0" smtClea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10:15</a:t>
                      </a:r>
                      <a:endParaRPr lang="en-GB" sz="900" b="1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900" b="1" dirty="0" smtClea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10:30</a:t>
                      </a:r>
                      <a:endParaRPr lang="en-GB" sz="900" b="1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60960" marB="609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9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Break</a:t>
                      </a:r>
                      <a:endParaRPr lang="fr-FR" sz="9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fr-FR" sz="9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GB" sz="9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60960" marB="6096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fr-FR" sz="900" kern="1200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9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60960" marB="6096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fr-FR" sz="9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GB" sz="9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900" dirty="0">
                        <a:effectLst/>
                        <a:latin typeface="+mn-lt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GB" sz="900" dirty="0">
                        <a:effectLst/>
                        <a:latin typeface="+mn-lt"/>
                      </a:endParaRPr>
                    </a:p>
                  </a:txBody>
                  <a:tcPr marL="60960" marR="6096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0972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9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10:30</a:t>
                      </a: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9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12:00</a:t>
                      </a:r>
                    </a:p>
                  </a:txBody>
                  <a:tcPr marL="60960" marR="60960" marT="60960" marB="609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9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Mark Steffensen</a:t>
                      </a:r>
                      <a:endParaRPr lang="fr-FR" sz="9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smtClea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Nimbus &amp; Blueshift Overview</a:t>
                      </a:r>
                      <a:endParaRPr lang="en-US" sz="9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9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Mark Steffensen</a:t>
                      </a:r>
                      <a:endParaRPr lang="fr-FR" sz="9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900" dirty="0" smtClea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Analyzing Data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GB" sz="900" dirty="0" smtClean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900" dirty="0" smtClea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Administration</a:t>
                      </a:r>
                      <a:r>
                        <a:rPr lang="en-GB" sz="900" baseline="0" dirty="0" smtClea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and Settings</a:t>
                      </a:r>
                      <a:endParaRPr lang="en-GB" sz="9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60960" marB="6096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900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Mark Steffensen</a:t>
                      </a:r>
                      <a:endParaRPr lang="fr-FR" sz="900" kern="1200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dirty="0" smtClea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Integrating UFT One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900" dirty="0" smtClean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dirty="0" smtClea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AI Testing Preview</a:t>
                      </a:r>
                    </a:p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9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60960" marB="6096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9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Mark Steffensen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900" dirty="0" smtClea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Building the</a:t>
                      </a:r>
                      <a:br>
                        <a:rPr lang="en-GB" sz="900" dirty="0" smtClea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GB" sz="900" dirty="0" smtClea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Account Service</a:t>
                      </a:r>
                      <a:endParaRPr lang="en-GB" sz="9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900" dirty="0">
                        <a:effectLst/>
                        <a:latin typeface="+mn-lt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GB" sz="900" dirty="0">
                        <a:effectLst/>
                        <a:latin typeface="+mn-lt"/>
                      </a:endParaRPr>
                    </a:p>
                  </a:txBody>
                  <a:tcPr marL="60960" marR="6096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12:00</a:t>
                      </a:r>
                      <a:endParaRPr lang="en-GB" sz="9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13:00</a:t>
                      </a:r>
                      <a:endParaRPr lang="en-GB" sz="9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60960" marB="609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900" b="1" dirty="0">
                          <a:latin typeface="+mn-lt"/>
                        </a:rPr>
                        <a:t>Lunch</a:t>
                      </a: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4" gridSpan="2">
                  <a:txBody>
                    <a:bodyPr/>
                    <a:lstStyle/>
                    <a:p>
                      <a:endParaRPr lang="en-GB" sz="900" dirty="0">
                        <a:latin typeface="+mn-lt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6459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13:00</a:t>
                      </a:r>
                      <a:endParaRPr lang="en-GB" sz="9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15:00</a:t>
                      </a:r>
                      <a:endParaRPr lang="en-GB" sz="9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60960" marB="609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900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Mark Steffensen</a:t>
                      </a:r>
                      <a:endParaRPr lang="fr-FR" sz="900" kern="1200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900" dirty="0" err="1" smtClea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Kahoot</a:t>
                      </a:r>
                      <a:r>
                        <a:rPr lang="en-GB" sz="900" dirty="0" smtClea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!</a:t>
                      </a:r>
                      <a:r>
                        <a:rPr lang="en-GB" sz="900" baseline="0" dirty="0" smtClea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Quiz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900" baseline="0" dirty="0" smtClea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Nimbus-Blueshift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GB" sz="900" dirty="0" smtClean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900" dirty="0" smtClea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Octane Overview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GB" sz="900" dirty="0" smtClean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900" dirty="0" smtClea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Intro to Octane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GB" sz="900" dirty="0" smtClean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900" dirty="0" smtClea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Configuring Octane</a:t>
                      </a:r>
                      <a:endParaRPr lang="en-GB" sz="9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900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Mark Steffensen</a:t>
                      </a:r>
                      <a:endParaRPr lang="fr-FR" sz="900" kern="1200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Kahoot</a:t>
                      </a:r>
                      <a:r>
                        <a:rPr kumimoji="0" 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! Quiz</a:t>
                      </a:r>
                    </a:p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ALM Octane</a:t>
                      </a:r>
                    </a:p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Jenkins and </a:t>
                      </a:r>
                      <a:r>
                        <a:rPr kumimoji="0" 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DevOps</a:t>
                      </a:r>
                      <a:endParaRPr kumimoji="0" 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Tracking Code Changes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60960" marB="6096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900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Mark Steffensen</a:t>
                      </a:r>
                      <a:endParaRPr lang="fr-FR" sz="900" kern="1200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Kahoot</a:t>
                      </a:r>
                      <a:r>
                        <a:rPr lang="en-US" sz="9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! Quiz</a:t>
                      </a:r>
                    </a:p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ALM </a:t>
                      </a:r>
                      <a:r>
                        <a:rPr lang="en-US" sz="9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DevOps</a:t>
                      </a:r>
                      <a:endParaRPr lang="en-US" sz="9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Security Testing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60960" marB="6096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9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Mark Steffensen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900" dirty="0" err="1" smtClea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Kahoot</a:t>
                      </a:r>
                      <a:r>
                        <a:rPr lang="en-GB" sz="900" dirty="0" smtClea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! Quiz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900" dirty="0" err="1" smtClea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DevOps</a:t>
                      </a:r>
                      <a:r>
                        <a:rPr lang="en-GB" sz="900" dirty="0" smtClea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Testing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GB" sz="900" dirty="0" smtClean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900" dirty="0" smtClea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Additional</a:t>
                      </a:r>
                      <a:r>
                        <a:rPr lang="en-GB" sz="900" baseline="0" dirty="0" smtClea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Topics</a:t>
                      </a:r>
                      <a:endParaRPr lang="en-GB" sz="900" dirty="0" smtClean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15:00</a:t>
                      </a:r>
                      <a:endParaRPr lang="en-GB" sz="9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15:30</a:t>
                      </a:r>
                      <a:endParaRPr lang="en-GB" sz="9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60960" marB="609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+mn-lt"/>
                        </a:rPr>
                        <a:t>Break</a:t>
                      </a: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 vMerge="1">
                  <a:txBody>
                    <a:bodyPr/>
                    <a:lstStyle/>
                    <a:p>
                      <a:endParaRPr lang="en-GB" dirty="0"/>
                    </a:p>
                  </a:txBody>
                  <a:tcPr marL="60960" marR="60960" marT="60960" marB="609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0972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15:30</a:t>
                      </a:r>
                      <a:endParaRPr lang="en-GB" sz="9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17:00</a:t>
                      </a:r>
                      <a:endParaRPr lang="en-GB" sz="9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60960" marB="6096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900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Mark Steffensen</a:t>
                      </a:r>
                      <a:endParaRPr lang="fr-FR" sz="900" kern="1200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900" dirty="0" smtClea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Octane UI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GB" sz="900" dirty="0" smtClean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900" dirty="0" smtClea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Agile Backlog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GB" sz="900" dirty="0" smtClean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900" dirty="0" smtClea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Defining Test Coverage</a:t>
                      </a:r>
                      <a:endParaRPr lang="en-GB" sz="9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900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Mark Steffensen</a:t>
                      </a:r>
                      <a:endParaRPr lang="fr-FR" sz="900" kern="1200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Working with Gherkin</a:t>
                      </a:r>
                    </a:p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60960" marB="6096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900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Mark Steffensen</a:t>
                      </a:r>
                      <a:endParaRPr lang="fr-FR" sz="900" kern="1200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Synchronizing with</a:t>
                      </a:r>
                      <a:br>
                        <a:rPr lang="en-US" sz="9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9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MF Connect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60960" marB="6096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9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Mark Steffensen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900" dirty="0" smtClea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Additional Topics</a:t>
                      </a:r>
                      <a:endParaRPr lang="en-GB" sz="9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60960" marB="6096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</a:pPr>
                      <a:endParaRPr lang="en-GB" sz="900" dirty="0">
                        <a:effectLst/>
                        <a:latin typeface="+mn-lt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293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71309" y="1999140"/>
            <a:ext cx="5304083" cy="2246965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Nimbus Demo Environment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Roadmap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prstClr val="white"/>
                </a:solidFill>
              </a:rPr>
              <a:pPr/>
              <a:t>30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 bwMode="gray">
          <a:xfrm>
            <a:off x="7091680" y="1045248"/>
            <a:ext cx="5094467" cy="938372"/>
          </a:xfrm>
          <a:prstGeom prst="rect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400" hangingPunct="0">
              <a:lnSpc>
                <a:spcPct val="90000"/>
              </a:lnSpc>
            </a:pPr>
            <a:r>
              <a:rPr lang="en-US" sz="3200" b="1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ADM Demo Environments</a:t>
            </a:r>
            <a:endParaRPr lang="en-US" sz="32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6" name="Rectangle 5"/>
          <p:cNvSpPr/>
          <p:nvPr/>
        </p:nvSpPr>
        <p:spPr bwMode="gray">
          <a:xfrm>
            <a:off x="7091680" y="1999426"/>
            <a:ext cx="5094466" cy="4026296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1"/>
                </a:solidFill>
              </a:rPr>
              <a:t>What is Nimbus/Blueshift?</a:t>
            </a:r>
            <a:endParaRPr lang="en-US" sz="2800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1"/>
                </a:solidFill>
              </a:rPr>
              <a:t>Nimbus and Docker</a:t>
            </a:r>
            <a:endParaRPr lang="en-US" sz="2800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1"/>
                </a:solidFill>
              </a:rPr>
              <a:t>Nimbus VM’s</a:t>
            </a:r>
            <a:endParaRPr lang="en-US" sz="2800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1"/>
                </a:solidFill>
              </a:rPr>
              <a:t>Docker and Linux Commands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1"/>
                </a:solidFill>
              </a:rPr>
              <a:t>Nimbus Best Practices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1"/>
                </a:solidFill>
              </a:rPr>
              <a:t>Hands-on </a:t>
            </a:r>
            <a:r>
              <a:rPr lang="en-US" sz="2800" dirty="0">
                <a:solidFill>
                  <a:schemeClr val="tx1"/>
                </a:solidFill>
              </a:rPr>
              <a:t>Exercises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pPr marL="182880" indent="-18288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</a:pPr>
            <a:endParaRPr lang="en-US" sz="2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114874" y="3145744"/>
            <a:ext cx="841192" cy="0"/>
          </a:xfrm>
          <a:prstGeom prst="straightConnector1">
            <a:avLst/>
          </a:prstGeom>
          <a:ln w="76200">
            <a:solidFill>
              <a:schemeClr val="bg1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41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2"/>
          <p:cNvSpPr>
            <a:spLocks noGrp="1"/>
          </p:cNvSpPr>
          <p:nvPr>
            <p:ph idx="1"/>
          </p:nvPr>
        </p:nvSpPr>
        <p:spPr>
          <a:xfrm>
            <a:off x="706756" y="1796580"/>
            <a:ext cx="3670933" cy="4452138"/>
          </a:xfrm>
        </p:spPr>
        <p:txBody>
          <a:bodyPr>
            <a:normAutofit/>
          </a:bodyPr>
          <a:lstStyle/>
          <a:p>
            <a:pPr lvl="0"/>
            <a:r>
              <a:rPr lang="en-US" sz="1800" b="1" dirty="0" smtClean="0">
                <a:latin typeface="+mn-lt"/>
              </a:rPr>
              <a:t>Docker – </a:t>
            </a:r>
            <a:r>
              <a:rPr lang="en-US" sz="1800" dirty="0" smtClean="0">
                <a:latin typeface="+mn-lt"/>
              </a:rPr>
              <a:t>The NimbusServer image is small and is basically a home for Docker.</a:t>
            </a:r>
          </a:p>
          <a:p>
            <a:pPr lvl="0"/>
            <a:r>
              <a:rPr lang="en-US" sz="1800" b="1" dirty="0" smtClean="0">
                <a:latin typeface="+mn-lt"/>
              </a:rPr>
              <a:t>Terminal – </a:t>
            </a:r>
            <a:r>
              <a:rPr lang="en-US" sz="1800" dirty="0" smtClean="0">
                <a:latin typeface="+mn-lt"/>
              </a:rPr>
              <a:t>Use it to run command line statements on the Linux OS.</a:t>
            </a:r>
          </a:p>
          <a:p>
            <a:pPr lvl="0"/>
            <a:r>
              <a:rPr lang="en-US" sz="1800" b="1" dirty="0" smtClean="0">
                <a:latin typeface="+mn-lt"/>
              </a:rPr>
              <a:t>Browsers – </a:t>
            </a:r>
            <a:r>
              <a:rPr lang="en-US" sz="1800" dirty="0" smtClean="0">
                <a:latin typeface="+mn-lt"/>
              </a:rPr>
              <a:t>Chrome with shortcuts to Docker-based applications.</a:t>
            </a:r>
          </a:p>
          <a:p>
            <a:pPr lvl="0"/>
            <a:r>
              <a:rPr lang="en-US" sz="1800" b="1" dirty="0" smtClean="0">
                <a:latin typeface="+mn-lt"/>
              </a:rPr>
              <a:t>System Monitor </a:t>
            </a:r>
            <a:r>
              <a:rPr lang="en-US" sz="1800" dirty="0" smtClean="0">
                <a:latin typeface="+mn-lt"/>
              </a:rPr>
              <a:t>– Use to monitor when docker containers are fully running and stable.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826" y="368313"/>
            <a:ext cx="10311765" cy="1080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+mn-lt"/>
              </a:rPr>
              <a:t>The NimbusServer VM  2020-R1p</a:t>
            </a:r>
            <a:br>
              <a:rPr lang="en-US" sz="3200" dirty="0" smtClean="0">
                <a:latin typeface="+mn-lt"/>
              </a:rPr>
            </a:br>
            <a:r>
              <a:rPr lang="en-US" sz="2400" dirty="0" smtClean="0">
                <a:latin typeface="+mn-lt"/>
              </a:rPr>
              <a:t>(CentOS)</a:t>
            </a:r>
            <a:endParaRPr lang="en-US" sz="2400" dirty="0">
              <a:latin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>
          <a:xfrm>
            <a:off x="720090" y="1302703"/>
            <a:ext cx="3657600" cy="320675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latin typeface="+mn-lt"/>
              </a:rPr>
              <a:t>Image Highlights</a:t>
            </a:r>
            <a:endParaRPr lang="en-US" b="1" dirty="0"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474" y="1428749"/>
            <a:ext cx="7121283" cy="455295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B999A9-77CE-4AD1-9911-24A29F08BC34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3767" y="205998"/>
            <a:ext cx="1690583" cy="99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75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2"/>
          <p:cNvSpPr>
            <a:spLocks noGrp="1"/>
          </p:cNvSpPr>
          <p:nvPr>
            <p:ph idx="1"/>
          </p:nvPr>
        </p:nvSpPr>
        <p:spPr>
          <a:xfrm>
            <a:off x="632461" y="1728000"/>
            <a:ext cx="3953827" cy="4956264"/>
          </a:xfrm>
        </p:spPr>
        <p:txBody>
          <a:bodyPr>
            <a:noAutofit/>
          </a:bodyPr>
          <a:lstStyle/>
          <a:p>
            <a:pPr lvl="0"/>
            <a:r>
              <a:rPr lang="en-US" sz="1800" b="1" dirty="0" smtClean="0">
                <a:latin typeface="+mn-lt"/>
              </a:rPr>
              <a:t>UFT – </a:t>
            </a:r>
            <a:r>
              <a:rPr lang="en-US" sz="1800" dirty="0" smtClean="0">
                <a:latin typeface="+mn-lt"/>
              </a:rPr>
              <a:t>Use UFT to demonstrate functional testing.</a:t>
            </a:r>
          </a:p>
          <a:p>
            <a:pPr lvl="0"/>
            <a:r>
              <a:rPr lang="en-US" sz="1800" b="1" dirty="0" smtClean="0">
                <a:latin typeface="+mn-lt"/>
              </a:rPr>
              <a:t>SV Designer– </a:t>
            </a:r>
            <a:r>
              <a:rPr lang="en-US" sz="1800" dirty="0" smtClean="0">
                <a:latin typeface="+mn-lt"/>
              </a:rPr>
              <a:t>Design and emulate API services with Service Virtualization.</a:t>
            </a:r>
          </a:p>
          <a:p>
            <a:pPr lvl="0"/>
            <a:r>
              <a:rPr lang="en-US" sz="1800" b="1" dirty="0" smtClean="0">
                <a:latin typeface="+mn-lt"/>
              </a:rPr>
              <a:t>Sprinter </a:t>
            </a:r>
            <a:r>
              <a:rPr lang="en-US" sz="1800" dirty="0" smtClean="0">
                <a:latin typeface="+mn-lt"/>
              </a:rPr>
              <a:t>– Use Sprinter for manual testing activities.</a:t>
            </a:r>
          </a:p>
          <a:p>
            <a:r>
              <a:rPr lang="en-US" sz="1800" b="1" dirty="0" smtClean="0">
                <a:latin typeface="+mn-lt"/>
              </a:rPr>
              <a:t>LoadRunner</a:t>
            </a:r>
            <a:r>
              <a:rPr lang="en-US" sz="1800" dirty="0" smtClean="0">
                <a:latin typeface="+mn-lt"/>
              </a:rPr>
              <a:t>– Perform your load testing demos with LR and TruClient for Chrome.</a:t>
            </a:r>
            <a:r>
              <a:rPr lang="en-US" sz="1800" b="1" dirty="0">
                <a:latin typeface="+mn-lt"/>
              </a:rPr>
              <a:t> </a:t>
            </a:r>
            <a:endParaRPr lang="en-US" sz="1800" b="1" dirty="0" smtClean="0">
              <a:latin typeface="+mn-lt"/>
            </a:endParaRPr>
          </a:p>
          <a:p>
            <a:r>
              <a:rPr lang="en-US" sz="1800" b="1" dirty="0" smtClean="0">
                <a:latin typeface="+mn-lt"/>
              </a:rPr>
              <a:t>Mobile </a:t>
            </a:r>
            <a:r>
              <a:rPr lang="en-US" sz="1800" b="1" dirty="0">
                <a:latin typeface="+mn-lt"/>
              </a:rPr>
              <a:t>Center – </a:t>
            </a:r>
            <a:r>
              <a:rPr lang="en-US" sz="1800" dirty="0">
                <a:latin typeface="+mn-lt"/>
              </a:rPr>
              <a:t>Connect to your MC container by configuring the MC Connector to manage your mobile testing</a:t>
            </a:r>
            <a:r>
              <a:rPr lang="en-US" sz="1800" dirty="0" smtClean="0">
                <a:latin typeface="+mn-lt"/>
              </a:rPr>
              <a:t>.</a:t>
            </a:r>
          </a:p>
          <a:p>
            <a:r>
              <a:rPr lang="en-US" sz="1800" b="1" dirty="0" smtClean="0">
                <a:latin typeface="+mn-lt"/>
              </a:rPr>
              <a:t>Licensing</a:t>
            </a:r>
            <a:r>
              <a:rPr lang="en-US" sz="1800" dirty="0" smtClean="0">
                <a:latin typeface="+mn-lt"/>
              </a:rPr>
              <a:t> – Partners MUST supply a license for Windows Server 2016 Standard.</a:t>
            </a:r>
            <a:endParaRPr lang="en-US" sz="1800" dirty="0">
              <a:latin typeface="+mn-lt"/>
            </a:endParaRPr>
          </a:p>
          <a:p>
            <a:pPr lvl="0"/>
            <a:endParaRPr lang="en-US" sz="2000" dirty="0" smtClean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986" y="358153"/>
            <a:ext cx="11275694" cy="1080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+mn-lt"/>
              </a:rPr>
              <a:t>The NimbusClient VM  2020.R1p</a:t>
            </a:r>
            <a:br>
              <a:rPr lang="en-US" sz="3200" dirty="0" smtClean="0">
                <a:latin typeface="+mn-lt"/>
              </a:rPr>
            </a:br>
            <a:r>
              <a:rPr lang="en-US" sz="2400" dirty="0" smtClean="0">
                <a:latin typeface="+mn-lt"/>
              </a:rPr>
              <a:t>(Windows Server 2016 Standard)</a:t>
            </a:r>
            <a:endParaRPr lang="en-US" sz="2400" dirty="0">
              <a:latin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>
          <a:xfrm>
            <a:off x="668655" y="1216978"/>
            <a:ext cx="3657600" cy="320675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latin typeface="+mn-lt"/>
              </a:rPr>
              <a:t>Image Highlights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B999A9-77CE-4AD1-9911-24A29F08BC34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3767" y="205998"/>
            <a:ext cx="1690583" cy="9981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5374" y="1664208"/>
            <a:ext cx="6537487" cy="364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1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2"/>
          <p:cNvSpPr>
            <a:spLocks noGrp="1"/>
          </p:cNvSpPr>
          <p:nvPr>
            <p:ph idx="1"/>
          </p:nvPr>
        </p:nvSpPr>
        <p:spPr>
          <a:xfrm>
            <a:off x="632461" y="1728000"/>
            <a:ext cx="4223624" cy="4956264"/>
          </a:xfrm>
        </p:spPr>
        <p:txBody>
          <a:bodyPr>
            <a:noAutofit/>
          </a:bodyPr>
          <a:lstStyle/>
          <a:p>
            <a:pPr lvl="0"/>
            <a:r>
              <a:rPr lang="en-US" sz="1800" b="1" dirty="0" smtClean="0">
                <a:latin typeface="+mn-lt"/>
              </a:rPr>
              <a:t>Silk Central </a:t>
            </a:r>
            <a:r>
              <a:rPr lang="en-US" sz="1800" dirty="0" smtClean="0">
                <a:latin typeface="+mn-lt"/>
              </a:rPr>
              <a:t>–</a:t>
            </a:r>
            <a:r>
              <a:rPr lang="en-US" sz="1800" b="1" dirty="0" smtClean="0">
                <a:latin typeface="+mn-lt"/>
              </a:rPr>
              <a:t> </a:t>
            </a:r>
            <a:r>
              <a:rPr lang="en-US" sz="1800" dirty="0" smtClean="0">
                <a:latin typeface="+mn-lt"/>
              </a:rPr>
              <a:t>Use Silk Central to organize functional testing.</a:t>
            </a:r>
          </a:p>
          <a:p>
            <a:pPr lvl="0"/>
            <a:r>
              <a:rPr lang="en-US" sz="1800" b="1" dirty="0" smtClean="0">
                <a:latin typeface="+mn-lt"/>
              </a:rPr>
              <a:t>RPA </a:t>
            </a:r>
            <a:r>
              <a:rPr lang="en-US" sz="1800" dirty="0" smtClean="0">
                <a:latin typeface="+mn-lt"/>
              </a:rPr>
              <a:t>–</a:t>
            </a:r>
            <a:r>
              <a:rPr lang="en-US" sz="1800" b="1" dirty="0" smtClean="0">
                <a:latin typeface="+mn-lt"/>
              </a:rPr>
              <a:t> </a:t>
            </a:r>
            <a:r>
              <a:rPr lang="en-US" sz="1800" dirty="0" smtClean="0">
                <a:latin typeface="+mn-lt"/>
              </a:rPr>
              <a:t>Robotic Process Automation.</a:t>
            </a:r>
          </a:p>
          <a:p>
            <a:pPr lvl="0"/>
            <a:r>
              <a:rPr lang="en-US" sz="1800" b="1" dirty="0" smtClean="0"/>
              <a:t>Dimensions RM </a:t>
            </a:r>
            <a:r>
              <a:rPr lang="en-US" sz="1800" dirty="0" smtClean="0"/>
              <a:t>– Manage Requirements</a:t>
            </a:r>
          </a:p>
          <a:p>
            <a:pPr lvl="0"/>
            <a:r>
              <a:rPr lang="en-US" sz="1800" b="1" dirty="0" smtClean="0">
                <a:latin typeface="+mn-lt"/>
              </a:rPr>
              <a:t>SBM</a:t>
            </a:r>
            <a:r>
              <a:rPr lang="en-US" sz="1800" dirty="0" smtClean="0">
                <a:latin typeface="+mn-lt"/>
              </a:rPr>
              <a:t> – Solutions Business Manager</a:t>
            </a:r>
          </a:p>
          <a:p>
            <a:pPr lvl="0"/>
            <a:r>
              <a:rPr lang="en-US" sz="1800" b="1" dirty="0" smtClean="0">
                <a:latin typeface="+mn-lt"/>
              </a:rPr>
              <a:t>Release Control </a:t>
            </a:r>
            <a:r>
              <a:rPr lang="en-US" sz="1800" dirty="0" smtClean="0">
                <a:latin typeface="+mn-lt"/>
              </a:rPr>
              <a:t>– Manage releases</a:t>
            </a:r>
          </a:p>
          <a:p>
            <a:r>
              <a:rPr lang="en-US" sz="1800" b="1" dirty="0" smtClean="0">
                <a:latin typeface="+mn-lt"/>
              </a:rPr>
              <a:t>Licensing</a:t>
            </a:r>
            <a:r>
              <a:rPr lang="en-US" sz="1800" dirty="0" smtClean="0">
                <a:latin typeface="+mn-lt"/>
              </a:rPr>
              <a:t> – Partners MUST supply a license for Windows Server 2016 Standard.</a:t>
            </a:r>
            <a:endParaRPr lang="en-US" sz="1800" dirty="0">
              <a:latin typeface="+mn-lt"/>
            </a:endParaRPr>
          </a:p>
          <a:p>
            <a:pPr lvl="0"/>
            <a:endParaRPr lang="en-US" sz="2000" dirty="0" smtClean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986" y="358153"/>
            <a:ext cx="11275694" cy="1080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+mn-lt"/>
              </a:rPr>
              <a:t>The </a:t>
            </a:r>
            <a:r>
              <a:rPr lang="en-US" sz="3200" dirty="0" err="1" smtClean="0">
                <a:latin typeface="+mn-lt"/>
              </a:rPr>
              <a:t>NimbusWindows</a:t>
            </a:r>
            <a:r>
              <a:rPr lang="en-US" sz="3200" dirty="0" smtClean="0">
                <a:latin typeface="+mn-lt"/>
              </a:rPr>
              <a:t> VM  2020.R1p</a:t>
            </a:r>
            <a:br>
              <a:rPr lang="en-US" sz="3200" dirty="0" smtClean="0">
                <a:latin typeface="+mn-lt"/>
              </a:rPr>
            </a:br>
            <a:r>
              <a:rPr lang="en-US" sz="2400" dirty="0" smtClean="0">
                <a:latin typeface="+mn-lt"/>
              </a:rPr>
              <a:t>(Windows Server 2016 Standard)</a:t>
            </a:r>
            <a:endParaRPr lang="en-US" sz="2400" dirty="0">
              <a:latin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>
          <a:xfrm>
            <a:off x="668655" y="1216978"/>
            <a:ext cx="3657600" cy="320675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latin typeface="+mn-lt"/>
              </a:rPr>
              <a:t>Image Highlights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B999A9-77CE-4AD1-9911-24A29F08BC34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3767" y="205998"/>
            <a:ext cx="1690583" cy="9981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787" y="1728000"/>
            <a:ext cx="6998563" cy="393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8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ed Rectangle 46"/>
          <p:cNvSpPr/>
          <p:nvPr/>
        </p:nvSpPr>
        <p:spPr>
          <a:xfrm>
            <a:off x="493904" y="1354552"/>
            <a:ext cx="10717389" cy="5337051"/>
          </a:xfrm>
          <a:prstGeom prst="roundRect">
            <a:avLst/>
          </a:prstGeom>
          <a:solidFill>
            <a:srgbClr val="00B38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33"/>
          </a:p>
        </p:txBody>
      </p:sp>
      <p:sp>
        <p:nvSpPr>
          <p:cNvPr id="7" name="Rounded Rectangle 6"/>
          <p:cNvSpPr/>
          <p:nvPr/>
        </p:nvSpPr>
        <p:spPr>
          <a:xfrm>
            <a:off x="671985" y="1849798"/>
            <a:ext cx="3330223" cy="424462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r>
              <a:rPr lang="en-US" dirty="0" smtClean="0">
                <a:solidFill>
                  <a:schemeClr val="tx1"/>
                </a:solidFill>
              </a:rPr>
              <a:t> AOS</a:t>
            </a:r>
          </a:p>
        </p:txBody>
      </p:sp>
      <p:sp>
        <p:nvSpPr>
          <p:cNvPr id="49" name="Cube 48"/>
          <p:cNvSpPr/>
          <p:nvPr/>
        </p:nvSpPr>
        <p:spPr bwMode="ltGray">
          <a:xfrm>
            <a:off x="4400706" y="1830043"/>
            <a:ext cx="3556000" cy="3622040"/>
          </a:xfrm>
          <a:prstGeom prst="cube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</a:rPr>
              <a:t>DevOps</a:t>
            </a:r>
          </a:p>
          <a:p>
            <a:pPr>
              <a:lnSpc>
                <a:spcPct val="90000"/>
              </a:lnSpc>
            </a:pPr>
            <a:endParaRPr lang="en-US" sz="1467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en-US" sz="1467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en-US" sz="1467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en-US" sz="1467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en-US" sz="1467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en-US" sz="1467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en-US" sz="1467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en-US" sz="1467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en-US" sz="1467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en-US" sz="1467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en-US" sz="1467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Title 8"/>
          <p:cNvSpPr txBox="1">
            <a:spLocks/>
          </p:cNvSpPr>
          <p:nvPr/>
        </p:nvSpPr>
        <p:spPr bwMode="black">
          <a:xfrm>
            <a:off x="609442" y="519237"/>
            <a:ext cx="10969943" cy="85236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000000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+mn-lt"/>
                <a:cs typeface="+mj-cs"/>
              </a:rPr>
              <a:t>NimbusServer </a:t>
            </a:r>
            <a:r>
              <a:rPr lang="en-US" dirty="0">
                <a:solidFill>
                  <a:schemeClr val="tx1"/>
                </a:solidFill>
                <a:latin typeface="+mn-lt"/>
                <a:cs typeface="+mj-cs"/>
              </a:rPr>
              <a:t>Architecture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89437" y="1366482"/>
            <a:ext cx="6540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 </a:t>
            </a:r>
            <a:r>
              <a:rPr lang="en-US" sz="1600" b="1" dirty="0" smtClean="0"/>
              <a:t>NimbusServer VM (CentOS)</a:t>
            </a:r>
            <a:endParaRPr lang="en-US" sz="1600" b="1" dirty="0"/>
          </a:p>
        </p:txBody>
      </p:sp>
      <p:sp>
        <p:nvSpPr>
          <p:cNvPr id="2" name="Cube 1"/>
          <p:cNvSpPr/>
          <p:nvPr/>
        </p:nvSpPr>
        <p:spPr bwMode="ltGray">
          <a:xfrm>
            <a:off x="8078626" y="1830043"/>
            <a:ext cx="2773680" cy="467360"/>
          </a:xfrm>
          <a:prstGeom prst="cube">
            <a:avLst/>
          </a:prstGeom>
          <a:solidFill>
            <a:srgbClr val="99CC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</a:rPr>
              <a:t>ALM .NET</a:t>
            </a:r>
          </a:p>
        </p:txBody>
      </p:sp>
      <p:sp>
        <p:nvSpPr>
          <p:cNvPr id="26" name="Cube 25"/>
          <p:cNvSpPr/>
          <p:nvPr/>
        </p:nvSpPr>
        <p:spPr bwMode="ltGray">
          <a:xfrm>
            <a:off x="8078626" y="2359210"/>
            <a:ext cx="2773680" cy="467360"/>
          </a:xfrm>
          <a:prstGeom prst="cube">
            <a:avLst/>
          </a:prstGeom>
          <a:solidFill>
            <a:srgbClr val="99CC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</a:rPr>
              <a:t>ALM Octane</a:t>
            </a:r>
          </a:p>
        </p:txBody>
      </p:sp>
      <p:sp>
        <p:nvSpPr>
          <p:cNvPr id="27" name="Cube 26"/>
          <p:cNvSpPr/>
          <p:nvPr/>
        </p:nvSpPr>
        <p:spPr bwMode="ltGray">
          <a:xfrm>
            <a:off x="8078626" y="2883296"/>
            <a:ext cx="2773680" cy="467360"/>
          </a:xfrm>
          <a:prstGeom prst="cube">
            <a:avLst/>
          </a:prstGeom>
          <a:solidFill>
            <a:srgbClr val="99CC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dirty="0" smtClean="0">
                <a:solidFill>
                  <a:schemeClr val="tx1"/>
                </a:solidFill>
              </a:rPr>
              <a:t>RPA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8" name="Cube 27"/>
          <p:cNvSpPr/>
          <p:nvPr/>
        </p:nvSpPr>
        <p:spPr bwMode="ltGray">
          <a:xfrm>
            <a:off x="8078626" y="3407383"/>
            <a:ext cx="2773680" cy="467360"/>
          </a:xfrm>
          <a:prstGeom prst="cube">
            <a:avLst/>
          </a:prstGeom>
          <a:solidFill>
            <a:srgbClr val="99CC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</a:rPr>
              <a:t>Mobile Center</a:t>
            </a:r>
          </a:p>
        </p:txBody>
      </p:sp>
      <p:sp>
        <p:nvSpPr>
          <p:cNvPr id="29" name="Cube 28"/>
          <p:cNvSpPr/>
          <p:nvPr/>
        </p:nvSpPr>
        <p:spPr bwMode="ltGray">
          <a:xfrm>
            <a:off x="8078626" y="3931470"/>
            <a:ext cx="2773680" cy="467360"/>
          </a:xfrm>
          <a:prstGeom prst="cube">
            <a:avLst/>
          </a:prstGeom>
          <a:solidFill>
            <a:srgbClr val="99CC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dirty="0" smtClean="0">
                <a:solidFill>
                  <a:schemeClr val="tx1"/>
                </a:solidFill>
              </a:rPr>
              <a:t>Network Virtualization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0" name="Cube 29"/>
          <p:cNvSpPr/>
          <p:nvPr/>
        </p:nvSpPr>
        <p:spPr bwMode="ltGray">
          <a:xfrm>
            <a:off x="8078626" y="4455556"/>
            <a:ext cx="2773680" cy="467360"/>
          </a:xfrm>
          <a:prstGeom prst="cube">
            <a:avLst/>
          </a:prstGeom>
          <a:solidFill>
            <a:srgbClr val="99CC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dirty="0" smtClean="0">
                <a:solidFill>
                  <a:schemeClr val="tx1"/>
                </a:solidFill>
              </a:rPr>
              <a:t>PPM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1" name="Cube 30"/>
          <p:cNvSpPr/>
          <p:nvPr/>
        </p:nvSpPr>
        <p:spPr bwMode="ltGray">
          <a:xfrm>
            <a:off x="8078626" y="4979643"/>
            <a:ext cx="2773680" cy="467360"/>
          </a:xfrm>
          <a:prstGeom prst="cube">
            <a:avLst/>
          </a:prstGeom>
          <a:solidFill>
            <a:srgbClr val="99CC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dirty="0" smtClean="0">
                <a:solidFill>
                  <a:schemeClr val="tx1"/>
                </a:solidFill>
              </a:rPr>
              <a:t>Fortify SCA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" name="Rounded Rectangle 2"/>
          <p:cNvSpPr/>
          <p:nvPr/>
        </p:nvSpPr>
        <p:spPr bwMode="ltGray">
          <a:xfrm>
            <a:off x="4542946" y="3216883"/>
            <a:ext cx="1290320" cy="32512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200" dirty="0"/>
              <a:t>Jenkins</a:t>
            </a:r>
          </a:p>
        </p:txBody>
      </p:sp>
      <p:sp>
        <p:nvSpPr>
          <p:cNvPr id="37" name="Rounded Rectangle 36"/>
          <p:cNvSpPr/>
          <p:nvPr/>
        </p:nvSpPr>
        <p:spPr bwMode="ltGray">
          <a:xfrm>
            <a:off x="4542946" y="3633443"/>
            <a:ext cx="1290320" cy="325120"/>
          </a:xfrm>
          <a:prstGeom prst="roundRect">
            <a:avLst/>
          </a:prstGeom>
          <a:solidFill>
            <a:srgbClr val="87878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200" dirty="0"/>
              <a:t>Maven</a:t>
            </a:r>
          </a:p>
        </p:txBody>
      </p:sp>
      <p:sp>
        <p:nvSpPr>
          <p:cNvPr id="38" name="Rounded Rectangle 37"/>
          <p:cNvSpPr/>
          <p:nvPr/>
        </p:nvSpPr>
        <p:spPr bwMode="ltGray">
          <a:xfrm>
            <a:off x="4542946" y="4050003"/>
            <a:ext cx="1615440" cy="1280160"/>
          </a:xfrm>
          <a:prstGeom prst="roundRect">
            <a:avLst/>
          </a:prstGeom>
          <a:solidFill>
            <a:srgbClr val="87878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sz="1200" dirty="0" err="1" smtClean="0"/>
              <a:t>GitRepo</a:t>
            </a:r>
            <a:endParaRPr lang="en-US" sz="1200" dirty="0"/>
          </a:p>
          <a:p>
            <a:pPr algn="ctr">
              <a:lnSpc>
                <a:spcPct val="90000"/>
              </a:lnSpc>
            </a:pPr>
            <a:endParaRPr lang="en-US" sz="1200" dirty="0"/>
          </a:p>
          <a:p>
            <a:pPr algn="ctr">
              <a:lnSpc>
                <a:spcPct val="90000"/>
              </a:lnSpc>
            </a:pPr>
            <a:endParaRPr lang="en-US" sz="1200" dirty="0"/>
          </a:p>
          <a:p>
            <a:pPr algn="ctr">
              <a:lnSpc>
                <a:spcPct val="90000"/>
              </a:lnSpc>
            </a:pPr>
            <a:endParaRPr lang="en-US" sz="1200" dirty="0"/>
          </a:p>
          <a:p>
            <a:pPr algn="ctr">
              <a:lnSpc>
                <a:spcPct val="90000"/>
              </a:lnSpc>
            </a:pPr>
            <a:endParaRPr lang="en-US" sz="1200" dirty="0"/>
          </a:p>
          <a:p>
            <a:pPr algn="ctr">
              <a:lnSpc>
                <a:spcPct val="90000"/>
              </a:lnSpc>
            </a:pPr>
            <a:endParaRPr lang="en-US" sz="1200" dirty="0"/>
          </a:p>
          <a:p>
            <a:pPr>
              <a:lnSpc>
                <a:spcPct val="90000"/>
              </a:lnSpc>
            </a:pPr>
            <a:endParaRPr lang="en-US" sz="1200" dirty="0"/>
          </a:p>
        </p:txBody>
      </p:sp>
      <p:sp>
        <p:nvSpPr>
          <p:cNvPr id="4" name="Flowchart: Multidocument 3"/>
          <p:cNvSpPr/>
          <p:nvPr/>
        </p:nvSpPr>
        <p:spPr bwMode="ltGray">
          <a:xfrm>
            <a:off x="4725826" y="4405603"/>
            <a:ext cx="1178560" cy="772160"/>
          </a:xfrm>
          <a:prstGeom prst="flowChartMultidocument">
            <a:avLst/>
          </a:prstGeom>
          <a:solidFill>
            <a:srgbClr val="FFFFCC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AOS Source</a:t>
            </a:r>
          </a:p>
        </p:txBody>
      </p:sp>
      <p:sp>
        <p:nvSpPr>
          <p:cNvPr id="22" name="Rounded Rectangle 21"/>
          <p:cNvSpPr/>
          <p:nvPr/>
        </p:nvSpPr>
        <p:spPr bwMode="ltGray">
          <a:xfrm>
            <a:off x="1003005" y="6232145"/>
            <a:ext cx="9507793" cy="32512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200" dirty="0"/>
              <a:t>Docker</a:t>
            </a:r>
          </a:p>
        </p:txBody>
      </p:sp>
      <p:sp>
        <p:nvSpPr>
          <p:cNvPr id="25" name="Cube 24"/>
          <p:cNvSpPr/>
          <p:nvPr/>
        </p:nvSpPr>
        <p:spPr bwMode="ltGray">
          <a:xfrm>
            <a:off x="900182" y="4236189"/>
            <a:ext cx="2773680" cy="1293788"/>
          </a:xfrm>
          <a:prstGeom prst="cube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sz="1600" dirty="0" err="1" smtClean="0">
                <a:solidFill>
                  <a:schemeClr val="tx1"/>
                </a:solidFill>
              </a:rPr>
              <a:t>aos_main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endParaRPr lang="en-US" sz="1600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endParaRPr lang="en-US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Cube 22"/>
          <p:cNvSpPr/>
          <p:nvPr/>
        </p:nvSpPr>
        <p:spPr bwMode="ltGray">
          <a:xfrm>
            <a:off x="900182" y="3464110"/>
            <a:ext cx="2773680" cy="646772"/>
          </a:xfrm>
          <a:prstGeom prst="cube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sz="1600" dirty="0" err="1" smtClean="0">
                <a:solidFill>
                  <a:schemeClr val="tx1"/>
                </a:solidFill>
              </a:rPr>
              <a:t>aos_accountservice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2" name="Cube 31"/>
          <p:cNvSpPr/>
          <p:nvPr/>
        </p:nvSpPr>
        <p:spPr bwMode="ltGray">
          <a:xfrm>
            <a:off x="900182" y="2113876"/>
            <a:ext cx="2773680" cy="1169611"/>
          </a:xfrm>
          <a:prstGeom prst="cube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sz="1600" dirty="0" err="1" smtClean="0">
                <a:solidFill>
                  <a:schemeClr val="tx1"/>
                </a:solidFill>
              </a:rPr>
              <a:t>aos_postgres</a:t>
            </a:r>
            <a:endParaRPr lang="en-US" sz="1600" dirty="0" smtClean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US" sz="1600" dirty="0" smtClean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3" name="Rounded Rectangle 42"/>
          <p:cNvSpPr/>
          <p:nvPr/>
        </p:nvSpPr>
        <p:spPr bwMode="ltGray">
          <a:xfrm>
            <a:off x="988075" y="5105513"/>
            <a:ext cx="1290320" cy="32512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Tomcat</a:t>
            </a:r>
          </a:p>
        </p:txBody>
      </p:sp>
      <p:sp>
        <p:nvSpPr>
          <p:cNvPr id="6" name="Can 5"/>
          <p:cNvSpPr/>
          <p:nvPr/>
        </p:nvSpPr>
        <p:spPr>
          <a:xfrm>
            <a:off x="1202564" y="2696465"/>
            <a:ext cx="1625600" cy="519289"/>
          </a:xfrm>
          <a:prstGeom prst="can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postgres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3" name="Cube 32"/>
          <p:cNvSpPr/>
          <p:nvPr/>
        </p:nvSpPr>
        <p:spPr bwMode="ltGray">
          <a:xfrm>
            <a:off x="8050404" y="5527154"/>
            <a:ext cx="2773680" cy="467360"/>
          </a:xfrm>
          <a:prstGeom prst="cube">
            <a:avLst/>
          </a:prstGeom>
          <a:solidFill>
            <a:srgbClr val="99CC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dirty="0" smtClean="0">
                <a:solidFill>
                  <a:schemeClr val="tx1"/>
                </a:solidFill>
              </a:rPr>
              <a:t>Fortify SSC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3767" y="205998"/>
            <a:ext cx="1690583" cy="99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6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6276" y="5159806"/>
            <a:ext cx="1939884" cy="94607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+mn-lt"/>
              </a:rPr>
              <a:t>Pulling and Running Images/Containers</a:t>
            </a:r>
            <a:br>
              <a:rPr lang="en-US" sz="3200" dirty="0" smtClean="0">
                <a:latin typeface="+mn-lt"/>
              </a:rPr>
            </a:br>
            <a:r>
              <a:rPr lang="en-US" sz="2400" dirty="0" smtClean="0">
                <a:latin typeface="+mn-lt"/>
              </a:rPr>
              <a:t>NimbusServer</a:t>
            </a:r>
            <a:endParaRPr lang="en-US" sz="2400" dirty="0">
              <a:latin typeface="+mn-lt"/>
            </a:endParaRPr>
          </a:p>
        </p:txBody>
      </p:sp>
      <p:sp>
        <p:nvSpPr>
          <p:cNvPr id="6" name="Content Placeholder 33"/>
          <p:cNvSpPr txBox="1">
            <a:spLocks/>
          </p:cNvSpPr>
          <p:nvPr/>
        </p:nvSpPr>
        <p:spPr>
          <a:xfrm>
            <a:off x="584394" y="1355363"/>
            <a:ext cx="10847990" cy="476249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/>
                </a:solidFill>
                <a:latin typeface="MetricHPE" panose="020B050303020206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90000"/>
              </a:lnSpc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200" dirty="0" smtClean="0">
                <a:solidFill>
                  <a:prstClr val="black"/>
                </a:solidFill>
                <a:latin typeface="Calibri" panose="020F0502020204030204"/>
              </a:rPr>
              <a:t>Typical Docker commands </a:t>
            </a:r>
            <a:r>
              <a:rPr lang="en-US" sz="2200" u="sng" dirty="0" smtClean="0">
                <a:solidFill>
                  <a:prstClr val="black"/>
                </a:solidFill>
                <a:latin typeface="Calibri" panose="020F0502020204030204"/>
              </a:rPr>
              <a:t>without</a:t>
            </a:r>
            <a:r>
              <a:rPr lang="en-US" sz="2200" dirty="0" smtClean="0">
                <a:solidFill>
                  <a:prstClr val="black"/>
                </a:solidFill>
                <a:latin typeface="Calibri" panose="020F0502020204030204"/>
              </a:rPr>
              <a:t> nimbusapp</a:t>
            </a:r>
          </a:p>
          <a:p>
            <a:pPr lvl="1">
              <a:lnSpc>
                <a:spcPct val="90000"/>
              </a:lnSpc>
              <a:spcAft>
                <a:spcPts val="600"/>
              </a:spcAft>
              <a:buSzPct val="100000"/>
            </a:pPr>
            <a:r>
              <a:rPr lang="en-US" sz="1600" b="1" dirty="0" smtClean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docker pull hub.docker.com/</a:t>
            </a:r>
            <a:r>
              <a:rPr lang="en-US" sz="1600" b="1" dirty="0" err="1" smtClean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admpresales</a:t>
            </a:r>
            <a:r>
              <a:rPr lang="en-US" sz="1600" b="1" dirty="0" smtClean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/octane:15.0.20.58_di</a:t>
            </a:r>
          </a:p>
          <a:p>
            <a:pPr lvl="1">
              <a:lnSpc>
                <a:spcPct val="90000"/>
              </a:lnSpc>
              <a:spcAft>
                <a:spcPts val="600"/>
              </a:spcAft>
              <a:buSzPct val="100000"/>
            </a:pPr>
            <a:r>
              <a:rPr lang="en-US" sz="1600" b="1" dirty="0" smtClean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docker run -d -p 1099:1099 -p 8085:8080 -p 9081:9081 -p 9082:9082 --name octane --hostname octane.aos.com --net demo-net -e OCTANE_HOST=nimbusserver.aos.com --</a:t>
            </a:r>
            <a:r>
              <a:rPr lang="en-US" sz="1600" b="1" dirty="0" err="1" smtClean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shm</a:t>
            </a:r>
            <a:r>
              <a:rPr lang="en-US" sz="1600" b="1" dirty="0" smtClean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-size=2g </a:t>
            </a:r>
            <a:r>
              <a:rPr lang="en-US" sz="1600" b="1" dirty="0" err="1" smtClean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admpresales</a:t>
            </a:r>
            <a:r>
              <a:rPr lang="en-US" sz="1600" b="1" dirty="0" smtClean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/octane:15.0.20.58_di</a:t>
            </a:r>
          </a:p>
          <a:p>
            <a:pPr marL="342900" indent="-342900" algn="l">
              <a:lnSpc>
                <a:spcPct val="90000"/>
              </a:lnSpc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200" dirty="0" smtClean="0">
                <a:solidFill>
                  <a:prstClr val="black"/>
                </a:solidFill>
                <a:latin typeface="Calibri" panose="020F0502020204030204"/>
              </a:rPr>
              <a:t>When must I Log </a:t>
            </a:r>
            <a:r>
              <a:rPr lang="en-US" sz="2200" dirty="0">
                <a:solidFill>
                  <a:prstClr val="black"/>
                </a:solidFill>
                <a:latin typeface="Calibri" panose="020F0502020204030204"/>
              </a:rPr>
              <a:t>in to Docker </a:t>
            </a:r>
            <a:r>
              <a:rPr lang="en-US" sz="2200" dirty="0" smtClean="0">
                <a:solidFill>
                  <a:prstClr val="black"/>
                </a:solidFill>
                <a:latin typeface="Calibri" panose="020F0502020204030204"/>
              </a:rPr>
              <a:t>Hub?</a:t>
            </a:r>
            <a:endParaRPr lang="en-US" sz="3300" dirty="0">
              <a:solidFill>
                <a:prstClr val="black"/>
              </a:solidFill>
              <a:latin typeface="Calibri" panose="020F0502020204030204"/>
            </a:endParaRPr>
          </a:p>
          <a:p>
            <a:pPr lvl="1">
              <a:lnSpc>
                <a:spcPct val="90000"/>
              </a:lnSpc>
              <a:spcAft>
                <a:spcPts val="600"/>
              </a:spcAft>
              <a:buSzPct val="100000"/>
            </a:pPr>
            <a:r>
              <a:rPr lang="en-US" sz="1600" b="1" dirty="0" smtClean="0">
                <a:solidFill>
                  <a:srgbClr val="000000"/>
                </a:solidFill>
                <a:cs typeface="Courier New" panose="02070309020205020404" pitchFamily="49" charset="0"/>
              </a:rPr>
              <a:t>When </a:t>
            </a:r>
            <a:r>
              <a:rPr lang="en-US" sz="1600" b="1" u="sng" dirty="0" smtClean="0">
                <a:solidFill>
                  <a:srgbClr val="000000"/>
                </a:solidFill>
                <a:cs typeface="Courier New" panose="02070309020205020404" pitchFamily="49" charset="0"/>
              </a:rPr>
              <a:t>pulling</a:t>
            </a:r>
            <a:r>
              <a:rPr lang="en-US" sz="1600" b="1" dirty="0" smtClean="0">
                <a:solidFill>
                  <a:srgbClr val="000000"/>
                </a:solidFill>
                <a:cs typeface="Courier New" panose="02070309020205020404" pitchFamily="49" charset="0"/>
              </a:rPr>
              <a:t> images with </a:t>
            </a: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nimbusapp up</a:t>
            </a:r>
          </a:p>
          <a:p>
            <a:pPr lvl="1">
              <a:lnSpc>
                <a:spcPct val="90000"/>
              </a:lnSpc>
              <a:spcAft>
                <a:spcPts val="600"/>
              </a:spcAft>
              <a:buSzPct val="100000"/>
            </a:pPr>
            <a:r>
              <a:rPr lang="en-US" sz="1600" b="1" dirty="0" smtClean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600" b="1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login</a:t>
            </a:r>
          </a:p>
          <a:p>
            <a:pPr lvl="1">
              <a:lnSpc>
                <a:spcPct val="90000"/>
              </a:lnSpc>
              <a:spcAft>
                <a:spcPts val="600"/>
              </a:spcAft>
              <a:buSzPct val="100000"/>
            </a:pPr>
            <a:r>
              <a:rPr lang="en-US" sz="1600" b="1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&lt;enter Your Docker Hub ID&gt;</a:t>
            </a:r>
          </a:p>
          <a:p>
            <a:pPr lvl="1">
              <a:lnSpc>
                <a:spcPct val="90000"/>
              </a:lnSpc>
              <a:spcAft>
                <a:spcPts val="600"/>
              </a:spcAft>
              <a:buSzPct val="100000"/>
            </a:pPr>
            <a:r>
              <a:rPr lang="en-US" sz="1600" b="1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&lt;enter Your Docker Hub Password</a:t>
            </a:r>
            <a:r>
              <a:rPr lang="en-US" sz="1600" b="1" dirty="0" smtClean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2200" dirty="0">
              <a:solidFill>
                <a:prstClr val="black"/>
              </a:solidFill>
              <a:latin typeface="Calibri" panose="020F0502020204030204"/>
            </a:endParaRPr>
          </a:p>
          <a:p>
            <a:pPr lvl="1">
              <a:lnSpc>
                <a:spcPct val="90000"/>
              </a:lnSpc>
              <a:spcAft>
                <a:spcPts val="600"/>
              </a:spcAft>
              <a:buSzPct val="100000"/>
            </a:pPr>
            <a:r>
              <a:rPr lang="en-US" sz="1600" b="1" dirty="0" smtClean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nimbusapp </a:t>
            </a:r>
            <a:r>
              <a:rPr lang="en-US" sz="1600" b="1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octane </a:t>
            </a:r>
            <a:r>
              <a:rPr lang="en-US" sz="1600" b="1" dirty="0" smtClean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15.0.46.68 up</a:t>
            </a:r>
            <a:endParaRPr lang="en-US" sz="1100" b="1" dirty="0">
              <a:solidFill>
                <a:srgbClr val="0033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25" y="4979039"/>
            <a:ext cx="1276350" cy="1266860"/>
          </a:xfrm>
          <a:prstGeom prst="rect">
            <a:avLst/>
          </a:prstGeom>
        </p:spPr>
      </p:pic>
      <p:sp>
        <p:nvSpPr>
          <p:cNvPr id="7" name="Cube 6"/>
          <p:cNvSpPr/>
          <p:nvPr/>
        </p:nvSpPr>
        <p:spPr bwMode="ltGray">
          <a:xfrm>
            <a:off x="4265295" y="5170601"/>
            <a:ext cx="2080260" cy="742950"/>
          </a:xfrm>
          <a:prstGeom prst="cube">
            <a:avLst/>
          </a:prstGeom>
          <a:solidFill>
            <a:srgbClr val="99CC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b="1" i="1" dirty="0" smtClean="0">
                <a:solidFill>
                  <a:prstClr val="black"/>
                </a:solidFill>
              </a:rPr>
              <a:t>Image</a:t>
            </a:r>
          </a:p>
        </p:txBody>
      </p:sp>
      <p:sp>
        <p:nvSpPr>
          <p:cNvPr id="3" name="Curved Left Arrow 2"/>
          <p:cNvSpPr/>
          <p:nvPr/>
        </p:nvSpPr>
        <p:spPr bwMode="ltGray">
          <a:xfrm rot="16200000">
            <a:off x="3301993" y="3779125"/>
            <a:ext cx="428625" cy="2262304"/>
          </a:xfrm>
          <a:prstGeom prst="curvedLeftArrow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 smtClean="0">
              <a:solidFill>
                <a:prstClr val="black"/>
              </a:solidFill>
            </a:endParaRPr>
          </a:p>
        </p:txBody>
      </p:sp>
      <p:sp>
        <p:nvSpPr>
          <p:cNvPr id="9" name="Curved Left Arrow 8"/>
          <p:cNvSpPr/>
          <p:nvPr/>
        </p:nvSpPr>
        <p:spPr bwMode="ltGray">
          <a:xfrm rot="16200000">
            <a:off x="7136354" y="3728646"/>
            <a:ext cx="428625" cy="2329371"/>
          </a:xfrm>
          <a:prstGeom prst="curvedLeftArrow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 smtClean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0200" y="5961176"/>
            <a:ext cx="1371600" cy="33337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prstClr val="black"/>
                </a:solidFill>
              </a:rPr>
              <a:t>Docker Hub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" name="Curved Left Arrow 14"/>
          <p:cNvSpPr/>
          <p:nvPr/>
        </p:nvSpPr>
        <p:spPr bwMode="ltGray">
          <a:xfrm rot="16200000" flipH="1" flipV="1">
            <a:off x="7000673" y="5134863"/>
            <a:ext cx="506436" cy="2522922"/>
          </a:xfrm>
          <a:prstGeom prst="curvedLeftArrow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 smtClean="0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17303" y="6354267"/>
            <a:ext cx="466725" cy="29527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prstClr val="black"/>
                </a:solidFill>
              </a:rPr>
              <a:t>stop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76600" y="4751501"/>
            <a:ext cx="485775" cy="2667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prstClr val="black"/>
                </a:solidFill>
              </a:rPr>
              <a:t>up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77049" y="4713401"/>
            <a:ext cx="1323975" cy="5429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prstClr val="black"/>
                </a:solidFill>
              </a:rPr>
              <a:t>up / start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427720" y="5621451"/>
            <a:ext cx="1371600" cy="33337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600" b="1" i="1" dirty="0" smtClean="0"/>
              <a:t>Container*</a:t>
            </a:r>
            <a:endParaRPr lang="en-US" sz="1600" b="1" i="1" dirty="0"/>
          </a:p>
        </p:txBody>
      </p:sp>
      <p:sp>
        <p:nvSpPr>
          <p:cNvPr id="23" name="TextBox 22"/>
          <p:cNvSpPr txBox="1"/>
          <p:nvPr/>
        </p:nvSpPr>
        <p:spPr>
          <a:xfrm>
            <a:off x="8642931" y="6450439"/>
            <a:ext cx="1733550" cy="2762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i="1" dirty="0" smtClean="0">
                <a:solidFill>
                  <a:prstClr val="black"/>
                </a:solidFill>
              </a:rPr>
              <a:t>* Maintains State</a:t>
            </a:r>
            <a:endParaRPr lang="en-US" sz="1400" i="1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/>
        </p:nvSpPr>
        <p:spPr bwMode="ltGray">
          <a:xfrm>
            <a:off x="1514475" y="5151551"/>
            <a:ext cx="1228725" cy="809625"/>
          </a:xfrm>
          <a:prstGeom prst="rect">
            <a:avLst/>
          </a:prstGeom>
          <a:solidFill>
            <a:schemeClr val="bg1">
              <a:alpha val="42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 smtClean="0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76400" y="5665901"/>
            <a:ext cx="1371600" cy="33337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600" b="1" i="1" dirty="0" smtClean="0">
                <a:solidFill>
                  <a:prstClr val="black"/>
                </a:solidFill>
              </a:rPr>
              <a:t>Repository</a:t>
            </a:r>
            <a:endParaRPr lang="en-US" sz="1600" b="1" i="1" dirty="0">
              <a:solidFill>
                <a:prstClr val="black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333876" y="5456351"/>
            <a:ext cx="1733550" cy="419100"/>
            <a:chOff x="4486275" y="3514725"/>
            <a:chExt cx="2276475" cy="60960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4486275" y="3514725"/>
              <a:ext cx="2276475" cy="0"/>
            </a:xfrm>
            <a:prstGeom prst="line">
              <a:avLst/>
            </a:prstGeom>
            <a:ln w="50800" cap="rnd">
              <a:solidFill>
                <a:schemeClr val="tx1">
                  <a:lumMod val="75000"/>
                  <a:lumOff val="2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486275" y="3717925"/>
              <a:ext cx="2276475" cy="0"/>
            </a:xfrm>
            <a:prstGeom prst="line">
              <a:avLst/>
            </a:prstGeom>
            <a:ln w="50800" cap="rnd">
              <a:solidFill>
                <a:schemeClr val="tx1">
                  <a:lumMod val="75000"/>
                  <a:lumOff val="2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486275" y="3921125"/>
              <a:ext cx="2276475" cy="0"/>
            </a:xfrm>
            <a:prstGeom prst="line">
              <a:avLst/>
            </a:prstGeom>
            <a:ln w="50800" cap="rnd">
              <a:solidFill>
                <a:schemeClr val="tx1">
                  <a:lumMod val="75000"/>
                  <a:lumOff val="2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4486275" y="4124325"/>
              <a:ext cx="2276475" cy="0"/>
            </a:xfrm>
            <a:prstGeom prst="line">
              <a:avLst/>
            </a:prstGeom>
            <a:ln w="50800" cap="rnd">
              <a:solidFill>
                <a:schemeClr val="tx1">
                  <a:lumMod val="75000"/>
                  <a:lumOff val="2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82880" y="6560870"/>
            <a:ext cx="365760" cy="274320"/>
          </a:xfrm>
        </p:spPr>
        <p:txBody>
          <a:bodyPr/>
          <a:lstStyle/>
          <a:p>
            <a:fld id="{0FB999A9-77CE-4AD1-9911-24A29F08BC34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3767" y="205998"/>
            <a:ext cx="1690583" cy="99811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251963" y="6136583"/>
            <a:ext cx="2395495" cy="54849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prstClr val="black"/>
                </a:solidFill>
              </a:rPr>
              <a:t>d</a:t>
            </a:r>
            <a:r>
              <a:rPr lang="en-US" dirty="0" smtClean="0">
                <a:solidFill>
                  <a:prstClr val="black"/>
                </a:solidFill>
              </a:rPr>
              <a:t>own</a:t>
            </a:r>
          </a:p>
          <a:p>
            <a:pPr algn="ctr">
              <a:lnSpc>
                <a:spcPct val="90000"/>
              </a:lnSpc>
            </a:pPr>
            <a:r>
              <a:rPr lang="en-US" sz="1400" i="1" dirty="0" smtClean="0">
                <a:solidFill>
                  <a:prstClr val="black"/>
                </a:solidFill>
              </a:rPr>
              <a:t>removes local image(s)</a:t>
            </a:r>
            <a:endParaRPr lang="en-US" sz="1400" i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44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71309" y="1999140"/>
            <a:ext cx="5304083" cy="2246965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Nimbus Demo Environment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Roadmap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prstClr val="white"/>
                </a:solidFill>
              </a:rPr>
              <a:pPr/>
              <a:t>36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 bwMode="gray">
          <a:xfrm>
            <a:off x="7091680" y="1045248"/>
            <a:ext cx="5094467" cy="938372"/>
          </a:xfrm>
          <a:prstGeom prst="rect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400" hangingPunct="0">
              <a:lnSpc>
                <a:spcPct val="90000"/>
              </a:lnSpc>
            </a:pPr>
            <a:r>
              <a:rPr lang="en-US" sz="3200" b="1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ADM Demo Environments</a:t>
            </a:r>
            <a:endParaRPr lang="en-US" sz="32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6" name="Rectangle 5"/>
          <p:cNvSpPr/>
          <p:nvPr/>
        </p:nvSpPr>
        <p:spPr bwMode="gray">
          <a:xfrm>
            <a:off x="7091680" y="1999426"/>
            <a:ext cx="5094466" cy="4026296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1"/>
                </a:solidFill>
              </a:rPr>
              <a:t>What is Nimbus/Blueshift?</a:t>
            </a:r>
            <a:endParaRPr lang="en-US" sz="2800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1"/>
                </a:solidFill>
              </a:rPr>
              <a:t>Nimbus and Docker</a:t>
            </a:r>
            <a:endParaRPr lang="en-US" sz="2800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1"/>
                </a:solidFill>
              </a:rPr>
              <a:t>Nimbus VM’s</a:t>
            </a:r>
            <a:endParaRPr lang="en-US" sz="2800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1"/>
                </a:solidFill>
              </a:rPr>
              <a:t>Docker and Linux Commands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1"/>
                </a:solidFill>
              </a:rPr>
              <a:t>Nimbus Best Practices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1"/>
                </a:solidFill>
              </a:rPr>
              <a:t>Scheduling </a:t>
            </a:r>
            <a:r>
              <a:rPr lang="en-US" sz="2800" dirty="0">
                <a:solidFill>
                  <a:schemeClr val="tx1"/>
                </a:solidFill>
              </a:rPr>
              <a:t>Blueshift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/>
                </a:solidFill>
              </a:rPr>
              <a:t>Hands-on Exercises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pPr marL="182880" indent="-18288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</a:pPr>
            <a:endParaRPr lang="en-US" sz="2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104714" y="3592784"/>
            <a:ext cx="841192" cy="0"/>
          </a:xfrm>
          <a:prstGeom prst="straightConnector1">
            <a:avLst/>
          </a:prstGeom>
          <a:ln w="76200">
            <a:solidFill>
              <a:schemeClr val="bg1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96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+mn-lt"/>
              </a:rPr>
              <a:t>Basic Docker Commands</a:t>
            </a:r>
            <a:endParaRPr lang="en-US" sz="3200" dirty="0">
              <a:latin typeface="+mn-lt"/>
            </a:endParaRPr>
          </a:p>
        </p:txBody>
      </p:sp>
      <p:sp>
        <p:nvSpPr>
          <p:cNvPr id="6" name="Content Placeholder 33"/>
          <p:cNvSpPr txBox="1">
            <a:spLocks/>
          </p:cNvSpPr>
          <p:nvPr/>
        </p:nvSpPr>
        <p:spPr>
          <a:xfrm>
            <a:off x="739139" y="1110615"/>
            <a:ext cx="10869931" cy="547306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/>
                </a:solidFill>
                <a:latin typeface="MetricHPE" panose="020B050303020206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90000"/>
              </a:lnSpc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200" dirty="0" smtClean="0">
                <a:solidFill>
                  <a:srgbClr val="212E35"/>
                </a:solidFill>
                <a:latin typeface="Calibri" panose="020F0502020204030204"/>
              </a:rPr>
              <a:t>Display all images 		</a:t>
            </a:r>
            <a:r>
              <a:rPr lang="en-US" sz="2200" b="1" dirty="0" smtClean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docker images		or $ di</a:t>
            </a:r>
            <a:r>
              <a:rPr lang="en-US" sz="2000" b="1" dirty="0" smtClean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000" b="1" dirty="0" smtClean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600" b="1" dirty="0" smtClean="0">
              <a:solidFill>
                <a:srgbClr val="0033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28650" lvl="1" indent="-171450">
              <a:lnSpc>
                <a:spcPct val="90000"/>
              </a:lnSpc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endParaRPr lang="en-US" sz="1200" dirty="0">
              <a:solidFill>
                <a:srgbClr val="212E3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28650" lvl="1" indent="-171450">
              <a:lnSpc>
                <a:spcPct val="90000"/>
              </a:lnSpc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endParaRPr lang="en-US" sz="1200" dirty="0" smtClean="0">
              <a:solidFill>
                <a:srgbClr val="212E3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lnSpc>
                <a:spcPct val="90000"/>
              </a:lnSpc>
              <a:spcAft>
                <a:spcPts val="600"/>
              </a:spcAft>
              <a:buSzPct val="100000"/>
            </a:pPr>
            <a:r>
              <a:rPr lang="en-US" sz="1200" dirty="0" smtClean="0">
                <a:solidFill>
                  <a:srgbClr val="212E3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200" dirty="0" smtClean="0">
                <a:solidFill>
                  <a:srgbClr val="212E3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 smtClean="0">
                <a:solidFill>
                  <a:srgbClr val="212E3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200" dirty="0" smtClean="0">
                <a:solidFill>
                  <a:srgbClr val="212E3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solidFill>
                  <a:srgbClr val="212E35"/>
                </a:solidFill>
              </a:rPr>
              <a:t>	</a:t>
            </a:r>
            <a:endParaRPr lang="en-US" sz="1600" dirty="0" smtClean="0">
              <a:solidFill>
                <a:srgbClr val="212E35"/>
              </a:solidFill>
            </a:endParaRPr>
          </a:p>
          <a:p>
            <a:pPr marL="342900" indent="-342900" algn="l">
              <a:lnSpc>
                <a:spcPct val="90000"/>
              </a:lnSpc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200" dirty="0" smtClean="0">
                <a:solidFill>
                  <a:srgbClr val="212E35"/>
                </a:solidFill>
                <a:latin typeface="Calibri" panose="020F0502020204030204"/>
              </a:rPr>
              <a:t>Images can be fully specified by either: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212E35"/>
                </a:solidFill>
                <a:latin typeface="Calibri" panose="020F0502020204030204"/>
                <a:cs typeface="Courier New" panose="02070309020205020404" pitchFamily="49" charset="0"/>
              </a:rPr>
              <a:t>REPOSITORY  +   </a:t>
            </a:r>
            <a:r>
              <a:rPr lang="en-US" b="1" dirty="0" smtClean="0">
                <a:solidFill>
                  <a:srgbClr val="212E35"/>
                </a:solidFill>
                <a:latin typeface="Calibri" panose="020F0502020204030204"/>
                <a:cs typeface="Courier New" panose="02070309020205020404" pitchFamily="49" charset="0"/>
              </a:rPr>
              <a:t>:  </a:t>
            </a:r>
            <a:r>
              <a:rPr lang="en-US" dirty="0" smtClean="0">
                <a:solidFill>
                  <a:srgbClr val="212E35"/>
                </a:solidFill>
                <a:latin typeface="Calibri" panose="020F0502020204030204"/>
                <a:cs typeface="Courier New" panose="02070309020205020404" pitchFamily="49" charset="0"/>
              </a:rPr>
              <a:t> +  TAG	(e.g. admpresales/devops:1.1.5.1)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212E35"/>
                </a:solidFill>
                <a:latin typeface="Calibri" panose="020F0502020204030204"/>
                <a:cs typeface="Courier New" panose="02070309020205020404" pitchFamily="49" charset="0"/>
              </a:rPr>
              <a:t>IMAGE ID			(e.g. 581c55996398)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212E35"/>
                </a:solidFill>
                <a:latin typeface="Calibri" panose="020F0502020204030204"/>
                <a:cs typeface="Courier New" panose="02070309020205020404" pitchFamily="49" charset="0"/>
              </a:rPr>
              <a:t>REPOSITORY alone (if latest)	(i.e. portainer/portainer  = portainer/</a:t>
            </a:r>
            <a:r>
              <a:rPr lang="en-US" dirty="0" err="1">
                <a:solidFill>
                  <a:srgbClr val="212E35"/>
                </a:solidFill>
                <a:latin typeface="Calibri" panose="020F0502020204030204"/>
                <a:cs typeface="Courier New" panose="02070309020205020404" pitchFamily="49" charset="0"/>
              </a:rPr>
              <a:t>p</a:t>
            </a:r>
            <a:r>
              <a:rPr lang="en-US" dirty="0" err="1" smtClean="0">
                <a:solidFill>
                  <a:srgbClr val="212E35"/>
                </a:solidFill>
                <a:latin typeface="Calibri" panose="020F0502020204030204"/>
                <a:cs typeface="Courier New" panose="02070309020205020404" pitchFamily="49" charset="0"/>
              </a:rPr>
              <a:t>ortainer:latest</a:t>
            </a:r>
            <a:r>
              <a:rPr lang="en-US" dirty="0" smtClean="0">
                <a:solidFill>
                  <a:srgbClr val="212E35"/>
                </a:solidFill>
                <a:latin typeface="Calibri" panose="020F0502020204030204"/>
                <a:cs typeface="Courier New" panose="02070309020205020404" pitchFamily="49" charset="0"/>
              </a:rPr>
              <a:t>)</a:t>
            </a:r>
            <a:endParaRPr lang="en-US" dirty="0" smtClean="0">
              <a:solidFill>
                <a:srgbClr val="212E3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 algn="l">
              <a:lnSpc>
                <a:spcPct val="90000"/>
              </a:lnSpc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212E35"/>
                </a:solidFill>
                <a:latin typeface="Calibri" panose="020F0502020204030204"/>
              </a:rPr>
              <a:t>One image </a:t>
            </a:r>
            <a:r>
              <a:rPr lang="en-US" sz="2200" u="sng" dirty="0">
                <a:solidFill>
                  <a:srgbClr val="212E35"/>
                </a:solidFill>
                <a:latin typeface="Calibri" panose="020F0502020204030204"/>
              </a:rPr>
              <a:t>can</a:t>
            </a:r>
            <a:r>
              <a:rPr lang="en-US" sz="2200" dirty="0">
                <a:solidFill>
                  <a:srgbClr val="212E35"/>
                </a:solidFill>
                <a:latin typeface="Calibri" panose="020F0502020204030204"/>
              </a:rPr>
              <a:t> have multiple names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12E35"/>
                </a:solidFill>
                <a:cs typeface="Courier New" panose="02070309020205020404" pitchFamily="49" charset="0"/>
              </a:rPr>
              <a:t>admpresales/devops-dev:1.1.2.2-2  =  admpresales/devops:1.1.2.2</a:t>
            </a:r>
          </a:p>
          <a:p>
            <a:pPr lvl="1">
              <a:lnSpc>
                <a:spcPct val="90000"/>
              </a:lnSpc>
              <a:spcAft>
                <a:spcPts val="600"/>
              </a:spcAft>
              <a:buSzPct val="100000"/>
            </a:pPr>
            <a:r>
              <a:rPr lang="en-US" sz="2000" dirty="0">
                <a:solidFill>
                  <a:srgbClr val="212E35"/>
                </a:solidFill>
                <a:cs typeface="Courier New" panose="02070309020205020404" pitchFamily="49" charset="0"/>
              </a:rPr>
              <a:t>      (note </a:t>
            </a:r>
            <a:r>
              <a:rPr lang="en-US" sz="2000" dirty="0" smtClean="0">
                <a:solidFill>
                  <a:srgbClr val="212E35"/>
                </a:solidFill>
                <a:cs typeface="Courier New" panose="02070309020205020404" pitchFamily="49" charset="0"/>
              </a:rPr>
              <a:t>possible identical </a:t>
            </a:r>
            <a:r>
              <a:rPr lang="en-US" sz="2000" dirty="0">
                <a:solidFill>
                  <a:srgbClr val="212E35"/>
                </a:solidFill>
                <a:cs typeface="Courier New" panose="02070309020205020404" pitchFamily="49" charset="0"/>
              </a:rPr>
              <a:t>IMAGE ID’s and SIZEs)</a:t>
            </a:r>
          </a:p>
          <a:p>
            <a:pPr marL="342900" indent="-342900" algn="l">
              <a:lnSpc>
                <a:spcPct val="90000"/>
              </a:lnSpc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200" dirty="0" smtClean="0">
                <a:solidFill>
                  <a:srgbClr val="212E35"/>
                </a:solidFill>
                <a:latin typeface="Calibri" panose="020F0502020204030204"/>
              </a:rPr>
              <a:t>Nimbus Image Naming Convention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12E35"/>
                </a:solidFill>
              </a:rPr>
              <a:t>Images with data have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_d</a:t>
            </a:r>
            <a:r>
              <a:rPr lang="en-US" sz="2000" dirty="0">
                <a:solidFill>
                  <a:srgbClr val="212E35"/>
                </a:solidFill>
              </a:rPr>
              <a:t> extension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12E35"/>
                </a:solidFill>
              </a:rPr>
              <a:t>Images with integrations have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_</a:t>
            </a:r>
            <a:r>
              <a:rPr lang="en-US" sz="2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</a:t>
            </a:r>
            <a:r>
              <a:rPr lang="en-US" sz="2000" dirty="0">
                <a:solidFill>
                  <a:srgbClr val="212E35"/>
                </a:solidFill>
              </a:rPr>
              <a:t> extension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12E35"/>
                </a:solidFill>
              </a:rPr>
              <a:t>images with data and integrations have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_di </a:t>
            </a:r>
            <a:r>
              <a:rPr lang="en-US" sz="2000" dirty="0" smtClean="0">
                <a:solidFill>
                  <a:srgbClr val="212E35"/>
                </a:solidFill>
              </a:rPr>
              <a:t>extension</a:t>
            </a:r>
            <a:endParaRPr lang="en-US" sz="2000" dirty="0">
              <a:solidFill>
                <a:srgbClr val="212E35"/>
              </a:solidFill>
              <a:latin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SzPct val="100000"/>
            </a:pPr>
            <a:endParaRPr lang="en-US" sz="900" dirty="0">
              <a:solidFill>
                <a:srgbClr val="212E3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B999A9-77CE-4AD1-9911-24A29F08BC34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755" y="1453515"/>
            <a:ext cx="8010525" cy="128520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4844" y="304250"/>
            <a:ext cx="1718892" cy="51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5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+mn-lt"/>
              </a:rPr>
              <a:t>Basic Docker Commands</a:t>
            </a:r>
            <a:endParaRPr lang="en-US" sz="3200" dirty="0">
              <a:latin typeface="+mn-lt"/>
            </a:endParaRPr>
          </a:p>
        </p:txBody>
      </p:sp>
      <p:sp>
        <p:nvSpPr>
          <p:cNvPr id="6" name="Content Placeholder 33"/>
          <p:cNvSpPr txBox="1">
            <a:spLocks/>
          </p:cNvSpPr>
          <p:nvPr/>
        </p:nvSpPr>
        <p:spPr>
          <a:xfrm>
            <a:off x="693419" y="1304925"/>
            <a:ext cx="11365797" cy="476249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/>
                </a:solidFill>
                <a:latin typeface="MetricHPE" panose="020B050303020206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90000"/>
              </a:lnSpc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200" dirty="0" smtClean="0">
                <a:solidFill>
                  <a:srgbClr val="212E35"/>
                </a:solidFill>
                <a:latin typeface="Calibri" panose="020F0502020204030204"/>
              </a:rPr>
              <a:t>Display all running containers		</a:t>
            </a:r>
            <a:r>
              <a:rPr lang="en-US" sz="2200" b="1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200" b="1" dirty="0" smtClean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docker </a:t>
            </a:r>
            <a:r>
              <a:rPr lang="en-US" sz="2200" b="1" dirty="0" err="1" smtClean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en-US" sz="2200" b="1" dirty="0" smtClean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or $ </a:t>
            </a:r>
            <a:r>
              <a:rPr lang="en-US" sz="2200" b="1" dirty="0" err="1" smtClean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dps</a:t>
            </a:r>
            <a:r>
              <a:rPr lang="en-US" sz="2000" b="1" dirty="0" smtClean="0">
                <a:solidFill>
                  <a:srgbClr val="212E3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000" b="1" dirty="0" smtClean="0">
                <a:solidFill>
                  <a:srgbClr val="212E3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600" b="1" dirty="0">
              <a:solidFill>
                <a:srgbClr val="212E3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 algn="l">
              <a:lnSpc>
                <a:spcPct val="90000"/>
              </a:lnSpc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212E3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 algn="l">
              <a:lnSpc>
                <a:spcPct val="90000"/>
              </a:lnSpc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endParaRPr lang="en-US" sz="1600" dirty="0" smtClean="0">
              <a:solidFill>
                <a:srgbClr val="212E3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90000"/>
              </a:lnSpc>
              <a:spcAft>
                <a:spcPts val="600"/>
              </a:spcAft>
              <a:buSzPct val="100000"/>
            </a:pPr>
            <a:endParaRPr lang="en-US" sz="1200" dirty="0" smtClean="0">
              <a:solidFill>
                <a:srgbClr val="212E3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90000"/>
              </a:lnSpc>
              <a:spcAft>
                <a:spcPts val="600"/>
              </a:spcAft>
              <a:buSzPct val="100000"/>
            </a:pPr>
            <a:endParaRPr lang="en-US" sz="1200" dirty="0" smtClean="0">
              <a:solidFill>
                <a:srgbClr val="212E3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 algn="l">
              <a:lnSpc>
                <a:spcPct val="90000"/>
              </a:lnSpc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200" dirty="0" smtClean="0">
                <a:solidFill>
                  <a:srgbClr val="212E35"/>
                </a:solidFill>
                <a:latin typeface="Calibri" panose="020F0502020204030204"/>
              </a:rPr>
              <a:t>Display all containers (running or exited)	</a:t>
            </a:r>
            <a:r>
              <a:rPr lang="en-US" sz="2200" b="1" dirty="0" smtClean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docker </a:t>
            </a:r>
            <a:r>
              <a:rPr lang="en-US" sz="2200" b="1" dirty="0" err="1" smtClean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en-US" sz="2200" b="1" dirty="0" smtClean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–a	or $ </a:t>
            </a:r>
            <a:r>
              <a:rPr lang="en-US" sz="2200" b="1" dirty="0" err="1" smtClean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dpsa</a:t>
            </a:r>
            <a:endParaRPr lang="en-US" sz="2200" b="1" dirty="0" smtClean="0">
              <a:solidFill>
                <a:srgbClr val="0033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 algn="l">
              <a:lnSpc>
                <a:spcPct val="90000"/>
              </a:lnSpc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endParaRPr lang="en-US" sz="2200" b="1" dirty="0">
              <a:solidFill>
                <a:schemeClr val="accent1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 algn="l">
              <a:lnSpc>
                <a:spcPct val="90000"/>
              </a:lnSpc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endParaRPr lang="en-US" sz="2200" b="1" dirty="0" smtClean="0">
              <a:solidFill>
                <a:schemeClr val="accent1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 algn="l">
              <a:lnSpc>
                <a:spcPct val="90000"/>
              </a:lnSpc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endParaRPr lang="en-US" sz="2200" b="1" dirty="0">
              <a:solidFill>
                <a:schemeClr val="accent1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 algn="l">
              <a:lnSpc>
                <a:spcPct val="90000"/>
              </a:lnSpc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endParaRPr lang="en-US" sz="2200" b="1" dirty="0" smtClean="0">
              <a:solidFill>
                <a:schemeClr val="accent1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 algn="l">
              <a:lnSpc>
                <a:spcPct val="90000"/>
              </a:lnSpc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endParaRPr lang="en-US" sz="2200" dirty="0" smtClean="0">
              <a:solidFill>
                <a:srgbClr val="000000"/>
              </a:solidFill>
              <a:latin typeface="+mn-lt"/>
              <a:cs typeface="Courier New" panose="02070309020205020404" pitchFamily="49" charset="0"/>
            </a:endParaRPr>
          </a:p>
          <a:p>
            <a:pPr marL="342900" indent="-342900" algn="l">
              <a:lnSpc>
                <a:spcPct val="90000"/>
              </a:lnSpc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200" dirty="0" smtClean="0">
                <a:solidFill>
                  <a:srgbClr val="000000"/>
                </a:solidFill>
                <a:latin typeface="+mn-lt"/>
                <a:cs typeface="Courier New" panose="02070309020205020404" pitchFamily="49" charset="0"/>
              </a:rPr>
              <a:t>Enter a container</a:t>
            </a:r>
            <a:r>
              <a:rPr lang="en-US" sz="2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2200" b="1" dirty="0" smtClean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docker exec –it octane /bin/bash</a:t>
            </a:r>
          </a:p>
          <a:p>
            <a:pPr algn="l">
              <a:lnSpc>
                <a:spcPct val="90000"/>
              </a:lnSpc>
              <a:spcAft>
                <a:spcPts val="600"/>
              </a:spcAft>
              <a:buSzPct val="100000"/>
            </a:pPr>
            <a:r>
              <a:rPr lang="en-US" sz="2200" b="1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200" b="1" dirty="0" smtClean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or</a:t>
            </a:r>
          </a:p>
          <a:p>
            <a:pPr algn="l">
              <a:lnSpc>
                <a:spcPct val="90000"/>
              </a:lnSpc>
              <a:spcAft>
                <a:spcPts val="600"/>
              </a:spcAft>
              <a:buSzPct val="100000"/>
            </a:pPr>
            <a:r>
              <a:rPr lang="en-US" sz="2200" b="1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200" b="1" dirty="0" smtClean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$ de octane</a:t>
            </a:r>
            <a:endParaRPr lang="en-US" sz="2200" b="1" dirty="0">
              <a:solidFill>
                <a:srgbClr val="0033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B999A9-77CE-4AD1-9911-24A29F08BC34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" y="1716072"/>
            <a:ext cx="11114404" cy="62707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94" y="3511314"/>
            <a:ext cx="11165774" cy="160423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4844" y="304250"/>
            <a:ext cx="1718892" cy="51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8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7344540"/>
              </p:ext>
            </p:extLst>
          </p:nvPr>
        </p:nvGraphicFramePr>
        <p:xfrm>
          <a:off x="548639" y="1728788"/>
          <a:ext cx="1100120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8153"/>
                <a:gridCol w="725305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Command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Action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docker login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Login to your docker hub repository account (required for “up”)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nimbusapp &lt;name:[version]&gt;</a:t>
                      </a:r>
                      <a:r>
                        <a:rPr lang="en-US" b="1" baseline="0" dirty="0" smtClean="0"/>
                        <a:t> start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Start an existing container(s)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nimbusapp &lt;name:[version]&gt; 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Stop an existing container(s)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nimbusapp &lt;name:[version]&gt;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Pull image(s) and</a:t>
                      </a:r>
                      <a:r>
                        <a:rPr lang="en-US" baseline="0" dirty="0" smtClean="0"/>
                        <a:t> start the container(s) (requires docker to be logged in)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nimbusapp &lt;name:[version]&gt; down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Stop container(s) and remove them (prompted),</a:t>
                      </a:r>
                      <a:r>
                        <a:rPr lang="en-US" baseline="0" dirty="0" smtClean="0"/>
                        <a:t> leaving image(s)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nimbusapp &lt;name:[version]&gt; restart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Restart / reboot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existing container(s)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nimbusapp &lt;name:[version]&gt; </a:t>
                      </a:r>
                      <a:r>
                        <a:rPr lang="en-US" b="1" dirty="0" err="1" smtClean="0"/>
                        <a:t>ps</a:t>
                      </a:r>
                      <a:endParaRPr 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Show container(s) status and ports used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B999A9-77CE-4AD1-9911-24A29F08BC34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Basic nimbusapp Commands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844" y="304250"/>
            <a:ext cx="1718892" cy="51483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29306" y="5605209"/>
            <a:ext cx="9108488" cy="458239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/>
          <a:p>
            <a:pPr marL="0" indent="0">
              <a:spcAft>
                <a:spcPts val="1800"/>
              </a:spcAft>
              <a:buNone/>
            </a:pPr>
            <a:r>
              <a:rPr lang="en-US" sz="2400" dirty="0" smtClean="0"/>
              <a:t>Note: the version number is not required if you already pulled the image.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3305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Nimbus demo architecture</a:t>
            </a:r>
          </a:p>
          <a:p>
            <a:r>
              <a:rPr lang="en-US" dirty="0" smtClean="0"/>
              <a:t>Blueshift demo environment</a:t>
            </a:r>
          </a:p>
          <a:p>
            <a:r>
              <a:rPr lang="en-US" dirty="0" smtClean="0"/>
              <a:t>Linux desktop</a:t>
            </a:r>
          </a:p>
          <a:p>
            <a:r>
              <a:rPr lang="en-US" dirty="0" smtClean="0"/>
              <a:t>Linux commands</a:t>
            </a:r>
          </a:p>
          <a:p>
            <a:r>
              <a:rPr lang="en-US" dirty="0" smtClean="0"/>
              <a:t>Docker commands</a:t>
            </a:r>
          </a:p>
          <a:p>
            <a:r>
              <a:rPr lang="en-US" dirty="0" smtClean="0"/>
              <a:t>Nimbusapp commands</a:t>
            </a:r>
          </a:p>
          <a:p>
            <a:r>
              <a:rPr lang="en-US" dirty="0" smtClean="0"/>
              <a:t>Some </a:t>
            </a:r>
            <a:r>
              <a:rPr lang="en-US" dirty="0" err="1" smtClean="0"/>
              <a:t>devops</a:t>
            </a:r>
            <a:r>
              <a:rPr lang="en-US" dirty="0" smtClean="0"/>
              <a:t> basics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B999A9-77CE-4AD1-9911-24A29F08BC3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will you learn?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41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+mn-lt"/>
              </a:rPr>
              <a:t>Docker Command Examples</a:t>
            </a:r>
            <a:endParaRPr lang="en-US" sz="3200" dirty="0">
              <a:latin typeface="+mn-lt"/>
            </a:endParaRPr>
          </a:p>
        </p:txBody>
      </p:sp>
      <p:sp>
        <p:nvSpPr>
          <p:cNvPr id="6" name="Content Placeholder 33"/>
          <p:cNvSpPr txBox="1">
            <a:spLocks/>
          </p:cNvSpPr>
          <p:nvPr/>
        </p:nvSpPr>
        <p:spPr>
          <a:xfrm>
            <a:off x="693419" y="1304925"/>
            <a:ext cx="10869931" cy="476249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1"/>
                </a:solidFill>
                <a:latin typeface="MetricHPE" panose="020B050303020206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90000"/>
              </a:lnSpc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800" b="1" dirty="0" err="1" smtClean="0">
                <a:solidFill>
                  <a:srgbClr val="212E35"/>
                </a:solidFill>
                <a:latin typeface="Calibri" panose="020F0502020204030204"/>
              </a:rPr>
              <a:t>Docker</a:t>
            </a:r>
            <a:r>
              <a:rPr lang="en-US" sz="2800" b="1" dirty="0" smtClean="0">
                <a:solidFill>
                  <a:srgbClr val="212E35"/>
                </a:solidFill>
                <a:latin typeface="Calibri" panose="020F0502020204030204"/>
              </a:rPr>
              <a:t> Exec    (de)</a:t>
            </a:r>
          </a:p>
          <a:p>
            <a:pPr marL="342900" indent="-342900" algn="l">
              <a:lnSpc>
                <a:spcPct val="90000"/>
              </a:lnSpc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212E35"/>
                </a:solidFill>
                <a:latin typeface="Calibri" panose="020F0502020204030204"/>
              </a:rPr>
              <a:t>Enter the file system for </a:t>
            </a:r>
            <a:r>
              <a:rPr lang="en-US" sz="2000" dirty="0" err="1" smtClean="0">
                <a:solidFill>
                  <a:srgbClr val="212E35"/>
                </a:solidFill>
                <a:latin typeface="Calibri" panose="020F0502020204030204"/>
              </a:rPr>
              <a:t>autopass</a:t>
            </a:r>
            <a:r>
              <a:rPr lang="en-US" sz="2000" dirty="0" smtClean="0">
                <a:solidFill>
                  <a:srgbClr val="212E35"/>
                </a:solidFill>
                <a:latin typeface="Calibri" panose="020F0502020204030204"/>
              </a:rPr>
              <a:t>	</a:t>
            </a:r>
            <a:r>
              <a:rPr lang="en-US" sz="2000" b="1" dirty="0" smtClean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docker </a:t>
            </a:r>
            <a:r>
              <a:rPr lang="en-US" sz="2000" b="1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 –it </a:t>
            </a:r>
            <a:r>
              <a:rPr lang="en-US" sz="2000" b="1" dirty="0" err="1" smtClean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autopass</a:t>
            </a:r>
            <a:r>
              <a:rPr lang="en-US" sz="2000" b="1" dirty="0" smtClean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/bin/bash</a:t>
            </a:r>
          </a:p>
          <a:p>
            <a:pPr lvl="1">
              <a:lnSpc>
                <a:spcPct val="90000"/>
              </a:lnSpc>
              <a:spcAft>
                <a:spcPts val="600"/>
              </a:spcAft>
              <a:buSzPct val="100000"/>
            </a:pPr>
            <a:r>
              <a:rPr lang="en-US" sz="3100" b="1" dirty="0" smtClean="0">
                <a:solidFill>
                  <a:srgbClr val="212E3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3100" b="1" dirty="0" smtClean="0">
                <a:solidFill>
                  <a:srgbClr val="212E3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b="1" dirty="0">
                <a:solidFill>
                  <a:srgbClr val="212E3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[demo@nimbusserver ~]$ pwd</a:t>
            </a:r>
          </a:p>
          <a:p>
            <a:pPr lvl="1">
              <a:lnSpc>
                <a:spcPct val="90000"/>
              </a:lnSpc>
              <a:spcAft>
                <a:spcPts val="600"/>
              </a:spcAft>
              <a:buSzPct val="100000"/>
            </a:pPr>
            <a:r>
              <a:rPr lang="de-DE" b="1" dirty="0">
                <a:solidFill>
                  <a:srgbClr val="E5004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/home/demo</a:t>
            </a:r>
          </a:p>
          <a:p>
            <a:pPr lvl="1">
              <a:lnSpc>
                <a:spcPct val="90000"/>
              </a:lnSpc>
              <a:spcAft>
                <a:spcPts val="600"/>
              </a:spcAft>
              <a:buSzPct val="100000"/>
            </a:pPr>
            <a:r>
              <a:rPr lang="de-DE" b="1" dirty="0">
                <a:solidFill>
                  <a:srgbClr val="212E3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[demo@nimbusserver ~]$ docker exec -it autopass </a:t>
            </a:r>
            <a:r>
              <a:rPr lang="de-DE" b="1" dirty="0" smtClean="0">
                <a:solidFill>
                  <a:srgbClr val="212E3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/bin/bash</a:t>
            </a:r>
            <a:endParaRPr lang="de-DE" b="1" dirty="0">
              <a:solidFill>
                <a:srgbClr val="212E3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lnSpc>
                <a:spcPct val="90000"/>
              </a:lnSpc>
              <a:spcAft>
                <a:spcPts val="600"/>
              </a:spcAft>
              <a:buSzPct val="100000"/>
            </a:pPr>
            <a:r>
              <a:rPr lang="de-DE" b="1" dirty="0">
                <a:solidFill>
                  <a:srgbClr val="212E3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[root@autopass bin]# pwd</a:t>
            </a:r>
          </a:p>
          <a:p>
            <a:pPr lvl="1">
              <a:lnSpc>
                <a:spcPct val="90000"/>
              </a:lnSpc>
              <a:spcAft>
                <a:spcPts val="600"/>
              </a:spcAft>
              <a:buSzPct val="100000"/>
            </a:pPr>
            <a:r>
              <a:rPr lang="de-DE" b="1" dirty="0">
                <a:solidFill>
                  <a:srgbClr val="E5004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/opt/autopass/apls/apls/bin</a:t>
            </a:r>
          </a:p>
          <a:p>
            <a:pPr algn="l">
              <a:lnSpc>
                <a:spcPct val="90000"/>
              </a:lnSpc>
              <a:spcAft>
                <a:spcPts val="600"/>
              </a:spcAft>
              <a:buSzPct val="100000"/>
            </a:pPr>
            <a:endParaRPr lang="de-DE" sz="2000" b="1" dirty="0">
              <a:solidFill>
                <a:srgbClr val="212E3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 algn="l">
              <a:lnSpc>
                <a:spcPct val="90000"/>
              </a:lnSpc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r>
              <a:rPr lang="de-DE" sz="2800" b="1" dirty="0" smtClean="0">
                <a:solidFill>
                  <a:srgbClr val="212E35"/>
                </a:solidFill>
                <a:latin typeface="+mn-lt"/>
                <a:cs typeface="Courier New" panose="02070309020205020404" pitchFamily="49" charset="0"/>
              </a:rPr>
              <a:t>Docker Copy</a:t>
            </a:r>
          </a:p>
          <a:p>
            <a:pPr marL="457200" indent="-457200" algn="l">
              <a:lnSpc>
                <a:spcPct val="90000"/>
              </a:lnSpc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212E35"/>
                </a:solidFill>
                <a:latin typeface="Calibri" panose="020F0502020204030204"/>
              </a:rPr>
              <a:t>Copy a file into a container</a:t>
            </a:r>
            <a:r>
              <a:rPr lang="en-US" sz="2000" dirty="0">
                <a:solidFill>
                  <a:srgbClr val="212E35"/>
                </a:solidFill>
                <a:latin typeface="Calibri" panose="020F0502020204030204"/>
              </a:rPr>
              <a:t>	</a:t>
            </a:r>
            <a:r>
              <a:rPr lang="en-US" sz="2000" b="1" dirty="0" smtClean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b="1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</a:t>
            </a:r>
            <a:r>
              <a:rPr lang="en-US" sz="2000" b="1" dirty="0" err="1" smtClean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r>
              <a:rPr lang="en-US" sz="2000" b="1" dirty="0" smtClean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./file.txt </a:t>
            </a:r>
            <a:r>
              <a:rPr lang="en-US" sz="2000" b="1" dirty="0" err="1" smtClean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autopass</a:t>
            </a:r>
            <a:r>
              <a:rPr lang="en-US" sz="2000" b="1" dirty="0" smtClean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:/opt/</a:t>
            </a:r>
            <a:r>
              <a:rPr lang="en-US" sz="2000" b="1" dirty="0" err="1" smtClean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autopass</a:t>
            </a:r>
            <a:endParaRPr lang="en-US" sz="2000" b="1" dirty="0">
              <a:solidFill>
                <a:srgbClr val="0033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 algn="l">
              <a:lnSpc>
                <a:spcPct val="90000"/>
              </a:lnSpc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endParaRPr lang="en-US" sz="2800" b="1" dirty="0">
              <a:solidFill>
                <a:srgbClr val="212E35"/>
              </a:solidFill>
              <a:latin typeface="+mn-lt"/>
              <a:cs typeface="Courier New" panose="02070309020205020404" pitchFamily="49" charset="0"/>
            </a:endParaRPr>
          </a:p>
          <a:p>
            <a:pPr marL="285750" indent="-285750" algn="l">
              <a:lnSpc>
                <a:spcPct val="90000"/>
              </a:lnSpc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endParaRPr lang="en-US" sz="1600" dirty="0" smtClean="0">
              <a:solidFill>
                <a:srgbClr val="212E3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 algn="l">
              <a:lnSpc>
                <a:spcPct val="90000"/>
              </a:lnSpc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212E3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 algn="l">
              <a:lnSpc>
                <a:spcPct val="90000"/>
              </a:lnSpc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endParaRPr lang="en-US" sz="1600" dirty="0" smtClean="0">
              <a:solidFill>
                <a:srgbClr val="212E3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 algn="l">
              <a:lnSpc>
                <a:spcPct val="90000"/>
              </a:lnSpc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212E3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 algn="l">
              <a:lnSpc>
                <a:spcPct val="90000"/>
              </a:lnSpc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endParaRPr lang="en-US" sz="1600" dirty="0" smtClean="0">
              <a:solidFill>
                <a:srgbClr val="212E3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90000"/>
              </a:lnSpc>
              <a:spcAft>
                <a:spcPts val="600"/>
              </a:spcAft>
              <a:buSzPct val="100000"/>
            </a:pPr>
            <a:endParaRPr lang="en-US" sz="1200" dirty="0" smtClean="0">
              <a:solidFill>
                <a:srgbClr val="212E3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90000"/>
              </a:lnSpc>
              <a:spcAft>
                <a:spcPts val="600"/>
              </a:spcAft>
              <a:buSzPct val="100000"/>
            </a:pPr>
            <a:endParaRPr lang="en-US" sz="1200" dirty="0" smtClean="0">
              <a:solidFill>
                <a:srgbClr val="212E3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 algn="l">
              <a:lnSpc>
                <a:spcPct val="90000"/>
              </a:lnSpc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endParaRPr lang="en-US" sz="2200" b="1" dirty="0">
              <a:solidFill>
                <a:schemeClr val="accent1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B999A9-77CE-4AD1-9911-24A29F08BC34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4844" y="304250"/>
            <a:ext cx="1718892" cy="51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6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1087135"/>
              </p:ext>
            </p:extLst>
          </p:nvPr>
        </p:nvGraphicFramePr>
        <p:xfrm>
          <a:off x="946150" y="1728788"/>
          <a:ext cx="103124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930"/>
                <a:gridCol w="3176270"/>
                <a:gridCol w="2001520"/>
                <a:gridCol w="315468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Command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Action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Command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Action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docker login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Login to a repository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docker network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Manage networks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docker run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Pull and run image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docker tag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Create a new tag for an</a:t>
                      </a:r>
                      <a:r>
                        <a:rPr lang="en-US" baseline="0" dirty="0" smtClean="0"/>
                        <a:t> image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docker pull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Pull image only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docker logs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Fetch the logs of a container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docker push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Push image to docker hub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docker inspect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Return info on Docker objects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docker images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List local images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docker rename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Rename a container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docker </a:t>
                      </a:r>
                      <a:r>
                        <a:rPr lang="en-US" b="1" dirty="0" err="1" smtClean="0"/>
                        <a:t>ps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List containers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docker commit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Commit container to image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docker start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Start running a container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docker restart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Restart (reboot)</a:t>
                      </a:r>
                      <a:r>
                        <a:rPr lang="en-US" baseline="0" dirty="0" smtClean="0"/>
                        <a:t> a container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docker stop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Stop running  container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docker top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Display Docker processes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docker </a:t>
                      </a:r>
                      <a:r>
                        <a:rPr lang="en-US" b="1" dirty="0" err="1" smtClean="0"/>
                        <a:t>rm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Remove a container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docker version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Display Docker version info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docker </a:t>
                      </a:r>
                      <a:r>
                        <a:rPr lang="en-US" b="1" dirty="0" err="1" smtClean="0"/>
                        <a:t>rmi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Remove an image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docker export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Export container to tar archive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docker exec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Run a command in container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docker import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Import tar</a:t>
                      </a:r>
                      <a:r>
                        <a:rPr lang="en-US" baseline="0" dirty="0" smtClean="0"/>
                        <a:t> archive to container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B999A9-77CE-4AD1-9911-24A29F08BC34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Basic Docker Commands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503" y="304250"/>
            <a:ext cx="2274233" cy="68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1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1858094"/>
              </p:ext>
            </p:extLst>
          </p:nvPr>
        </p:nvGraphicFramePr>
        <p:xfrm>
          <a:off x="946150" y="1728788"/>
          <a:ext cx="103124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930"/>
                <a:gridCol w="3176270"/>
                <a:gridCol w="2001520"/>
                <a:gridCol w="315468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Command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Action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Command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Action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Change directory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tail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Show last 10 lines of a file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ls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List</a:t>
                      </a:r>
                      <a:r>
                        <a:rPr lang="en-US" baseline="0" dirty="0" smtClean="0"/>
                        <a:t> files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find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Locate a file on the system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pwd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Present working directory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ps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Process status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whoami</a:t>
                      </a:r>
                      <a:endParaRPr 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Who am I logged is as?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rm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Remove a file</a:t>
                      </a:r>
                      <a:r>
                        <a:rPr lang="en-US" baseline="0" dirty="0" smtClean="0"/>
                        <a:t> (or directory)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su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Switch user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exit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Logout/exit a terminal session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cat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Short for concatenate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echo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Send text to </a:t>
                      </a:r>
                      <a:r>
                        <a:rPr lang="en-US" dirty="0" err="1" smtClean="0"/>
                        <a:t>stdout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ping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Package Internet Groper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ifconfig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Display networks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mkdir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Make a directory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chmod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Change</a:t>
                      </a:r>
                      <a:r>
                        <a:rPr lang="en-US" baseline="0" dirty="0" smtClean="0"/>
                        <a:t> file/directory mode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touch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Update a file timestamp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chgrp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Change</a:t>
                      </a:r>
                      <a:r>
                        <a:rPr lang="en-US" baseline="0" dirty="0" smtClean="0"/>
                        <a:t> file/directory group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curl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Transfer data/files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yum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Package</a:t>
                      </a:r>
                      <a:r>
                        <a:rPr lang="en-US" baseline="0" dirty="0" smtClean="0"/>
                        <a:t> installer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B999A9-77CE-4AD1-9911-24A29F08BC34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Basic Linux Commands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815" y="244915"/>
            <a:ext cx="785671" cy="118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1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a container</a:t>
            </a:r>
          </a:p>
          <a:p>
            <a:r>
              <a:rPr lang="en-US" dirty="0" smtClean="0"/>
              <a:t>Entering a container</a:t>
            </a:r>
          </a:p>
          <a:p>
            <a:r>
              <a:rPr lang="en-US" dirty="0" smtClean="0"/>
              <a:t>Docker and Linux commands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Nimbus Demo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B999A9-77CE-4AD1-9911-24A29F08BC34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74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71309" y="1999140"/>
            <a:ext cx="5304083" cy="2246965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Nimbus Demo Environment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Roadmap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prstClr val="white"/>
                </a:solidFill>
              </a:rPr>
              <a:pPr/>
              <a:t>44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 bwMode="gray">
          <a:xfrm>
            <a:off x="7091680" y="1045248"/>
            <a:ext cx="5094467" cy="938372"/>
          </a:xfrm>
          <a:prstGeom prst="rect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400" hangingPunct="0">
              <a:lnSpc>
                <a:spcPct val="90000"/>
              </a:lnSpc>
            </a:pPr>
            <a:r>
              <a:rPr lang="en-US" sz="3200" b="1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ADM Demo Environments</a:t>
            </a:r>
            <a:endParaRPr lang="en-US" sz="32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6" name="Rectangle 5"/>
          <p:cNvSpPr/>
          <p:nvPr/>
        </p:nvSpPr>
        <p:spPr bwMode="gray">
          <a:xfrm>
            <a:off x="7091680" y="1999426"/>
            <a:ext cx="5094466" cy="4026296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1"/>
                </a:solidFill>
              </a:rPr>
              <a:t>What is Nimbus/Blueshift?</a:t>
            </a:r>
            <a:endParaRPr lang="en-US" sz="2800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1"/>
                </a:solidFill>
              </a:rPr>
              <a:t>Nimbus and Docker</a:t>
            </a:r>
            <a:endParaRPr lang="en-US" sz="2800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1"/>
                </a:solidFill>
              </a:rPr>
              <a:t>Nimbus VM’s</a:t>
            </a:r>
            <a:endParaRPr lang="en-US" sz="2800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1"/>
                </a:solidFill>
              </a:rPr>
              <a:t>Docker and Linux Commands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1"/>
                </a:solidFill>
              </a:rPr>
              <a:t>Nimbus Best Practices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1"/>
                </a:solidFill>
              </a:rPr>
              <a:t>Hands-on </a:t>
            </a:r>
            <a:r>
              <a:rPr lang="en-US" sz="2800" dirty="0">
                <a:solidFill>
                  <a:schemeClr val="tx1"/>
                </a:solidFill>
              </a:rPr>
              <a:t>Exercises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pPr marL="182880" indent="-18288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</a:pPr>
            <a:endParaRPr lang="en-US" sz="2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125034" y="4009344"/>
            <a:ext cx="841192" cy="0"/>
          </a:xfrm>
          <a:prstGeom prst="straightConnector1">
            <a:avLst/>
          </a:prstGeom>
          <a:ln w="76200">
            <a:solidFill>
              <a:schemeClr val="bg1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95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660" y="3934946"/>
            <a:ext cx="6013216" cy="260896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5506" y="1311440"/>
            <a:ext cx="10311765" cy="44521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When Pulling or Running images </a:t>
            </a:r>
            <a:r>
              <a:rPr lang="en-US" sz="3200" b="1" dirty="0" smtClean="0"/>
              <a:t>ALWAYS</a:t>
            </a:r>
            <a:r>
              <a:rPr lang="en-US" dirty="0" smtClean="0"/>
              <a:t> examine the Repo Info on </a:t>
            </a:r>
            <a:r>
              <a:rPr lang="en-US" b="1" dirty="0" smtClean="0">
                <a:solidFill>
                  <a:srgbClr val="0033CC"/>
                </a:solidFill>
              </a:rPr>
              <a:t>Docker Hub</a:t>
            </a:r>
          </a:p>
          <a:p>
            <a:pPr lvl="1"/>
            <a:r>
              <a:rPr lang="en-US" dirty="0" smtClean="0"/>
              <a:t>Select the </a:t>
            </a:r>
            <a:r>
              <a:rPr lang="en-US" b="1" dirty="0" smtClean="0">
                <a:solidFill>
                  <a:schemeClr val="tx2"/>
                </a:solidFill>
              </a:rPr>
              <a:t>admpresales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repository</a:t>
            </a:r>
            <a:br>
              <a:rPr lang="en-US" dirty="0" smtClean="0"/>
            </a:br>
            <a:endParaRPr lang="en-US" dirty="0" smtClean="0"/>
          </a:p>
          <a:p>
            <a:pPr marL="228595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Select an image name and click </a:t>
            </a:r>
            <a:r>
              <a:rPr lang="en-US" dirty="0" smtClean="0">
                <a:solidFill>
                  <a:srgbClr val="000000"/>
                </a:solidFill>
              </a:rPr>
              <a:t>the General tab </a:t>
            </a:r>
            <a:r>
              <a:rPr lang="en-US" dirty="0" smtClean="0"/>
              <a:t>and read the image details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45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Nimbus Best Practices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565" y="2338987"/>
            <a:ext cx="4691062" cy="94999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64005" y="2731770"/>
            <a:ext cx="161925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70660" y="4426757"/>
            <a:ext cx="588645" cy="2609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3767" y="205998"/>
            <a:ext cx="1690583" cy="99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16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71309" y="1999140"/>
            <a:ext cx="5304083" cy="2246965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Nimbus Demo Environment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Roadmap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prstClr val="white"/>
                </a:solidFill>
              </a:rPr>
              <a:pPr/>
              <a:t>46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 bwMode="gray">
          <a:xfrm>
            <a:off x="7091680" y="1045248"/>
            <a:ext cx="5094467" cy="938372"/>
          </a:xfrm>
          <a:prstGeom prst="rect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400" hangingPunct="0">
              <a:lnSpc>
                <a:spcPct val="90000"/>
              </a:lnSpc>
            </a:pPr>
            <a:r>
              <a:rPr lang="en-US" sz="3200" b="1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ADM Demo Environments</a:t>
            </a:r>
            <a:endParaRPr lang="en-US" sz="32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6" name="Rectangle 5"/>
          <p:cNvSpPr/>
          <p:nvPr/>
        </p:nvSpPr>
        <p:spPr bwMode="gray">
          <a:xfrm>
            <a:off x="7091680" y="1999426"/>
            <a:ext cx="5094466" cy="4026296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1"/>
                </a:solidFill>
              </a:rPr>
              <a:t>What is Nimbus/Blueshift?</a:t>
            </a:r>
            <a:endParaRPr lang="en-US" sz="2800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1"/>
                </a:solidFill>
              </a:rPr>
              <a:t>Nimbus and Docker</a:t>
            </a:r>
            <a:endParaRPr lang="en-US" sz="2800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1"/>
                </a:solidFill>
              </a:rPr>
              <a:t>Nimbus VM’s</a:t>
            </a:r>
            <a:endParaRPr lang="en-US" sz="2800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1"/>
                </a:solidFill>
              </a:rPr>
              <a:t>Docker and Linux Commands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1"/>
                </a:solidFill>
              </a:rPr>
              <a:t>Nimbus Best Practices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1"/>
                </a:solidFill>
              </a:rPr>
              <a:t>Hands-on Exercises</a:t>
            </a:r>
            <a:endParaRPr lang="en-US" sz="2800" dirty="0">
              <a:solidFill>
                <a:schemeClr val="tx1"/>
              </a:solidFill>
            </a:endParaRPr>
          </a:p>
          <a:p>
            <a:pPr marL="182880" indent="-18288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</a:pPr>
            <a:endParaRPr lang="en-US" sz="2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103831" y="4415965"/>
            <a:ext cx="841192" cy="0"/>
          </a:xfrm>
          <a:prstGeom prst="straightConnector1">
            <a:avLst/>
          </a:prstGeom>
          <a:ln w="76200">
            <a:solidFill>
              <a:schemeClr val="bg1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45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Copying and pasting the dash (-) command may not work because Windows or Adobe often substitutes a different character.</a:t>
            </a:r>
          </a:p>
          <a:p>
            <a:r>
              <a:rPr lang="en-US" dirty="0" smtClean="0"/>
              <a:t>If a command contains a dash and fails, try manually typing the dash character(s) instead of copying/pasting it.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B999A9-77CE-4AD1-9911-24A29F08BC34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Exercise Instructions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47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Connecting to Blueshift</a:t>
            </a:r>
          </a:p>
          <a:p>
            <a:r>
              <a:rPr lang="en-US" dirty="0" smtClean="0"/>
              <a:t>Nimbus Basics</a:t>
            </a:r>
          </a:p>
          <a:p>
            <a:r>
              <a:rPr lang="en-US" dirty="0" smtClean="0"/>
              <a:t>Terminal Window Interaction</a:t>
            </a:r>
          </a:p>
          <a:p>
            <a:r>
              <a:rPr lang="en-US" dirty="0" smtClean="0"/>
              <a:t>Basic Linux Commands</a:t>
            </a:r>
          </a:p>
          <a:p>
            <a:r>
              <a:rPr lang="en-US" dirty="0" smtClean="0"/>
              <a:t>Simplified Docker Commands</a:t>
            </a:r>
          </a:p>
          <a:p>
            <a:r>
              <a:rPr lang="en-US" dirty="0" smtClean="0"/>
              <a:t>Logging in to Docker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B999A9-77CE-4AD1-9911-24A29F08BC34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1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465040"/>
              </p:ext>
            </p:extLst>
          </p:nvPr>
        </p:nvGraphicFramePr>
        <p:xfrm>
          <a:off x="6003573" y="576545"/>
          <a:ext cx="5917494" cy="30175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884222"/>
                <a:gridCol w="1794076"/>
                <a:gridCol w="937549"/>
                <a:gridCol w="2301647"/>
              </a:tblGrid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</a:rPr>
                        <a:t>Command</a:t>
                      </a:r>
                      <a:endParaRPr lang="en-US" sz="1400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</a:rPr>
                        <a:t>Action</a:t>
                      </a:r>
                      <a:endParaRPr lang="en-US" sz="1400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Command</a:t>
                      </a:r>
                      <a:endParaRPr lang="en-US" sz="140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Action</a:t>
                      </a:r>
                      <a:endParaRPr lang="en-US" sz="140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effectLst/>
                        </a:rPr>
                        <a:t>cd</a:t>
                      </a:r>
                      <a:endParaRPr lang="en-US" sz="1400" b="1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</a:rPr>
                        <a:t>Change directory</a:t>
                      </a:r>
                      <a:endParaRPr lang="en-US" sz="1400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effectLst/>
                        </a:rPr>
                        <a:t>tail</a:t>
                      </a:r>
                      <a:endParaRPr lang="en-US" sz="1400" b="1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</a:rPr>
                        <a:t>Show last 10 lines of a file</a:t>
                      </a:r>
                      <a:endParaRPr lang="en-US" sz="1400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effectLst/>
                        </a:rPr>
                        <a:t>ls</a:t>
                      </a:r>
                      <a:endParaRPr lang="en-US" sz="1400" b="1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</a:rPr>
                        <a:t>List files</a:t>
                      </a:r>
                      <a:endParaRPr lang="en-US" sz="1400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effectLst/>
                        </a:rPr>
                        <a:t>find</a:t>
                      </a:r>
                      <a:endParaRPr lang="en-US" sz="1400" b="1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Locate a file on the system</a:t>
                      </a:r>
                      <a:endParaRPr lang="en-US" sz="140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 err="1">
                          <a:effectLst/>
                        </a:rPr>
                        <a:t>pwd</a:t>
                      </a:r>
                      <a:endParaRPr lang="en-US" sz="1400" b="1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</a:rPr>
                        <a:t>Present working directory</a:t>
                      </a:r>
                      <a:endParaRPr lang="en-US" sz="1400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 err="1">
                          <a:effectLst/>
                        </a:rPr>
                        <a:t>ps</a:t>
                      </a:r>
                      <a:endParaRPr lang="en-US" sz="1400" b="1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Process status</a:t>
                      </a:r>
                      <a:endParaRPr lang="en-US" sz="140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 err="1">
                          <a:effectLst/>
                        </a:rPr>
                        <a:t>whoami</a:t>
                      </a:r>
                      <a:endParaRPr lang="en-US" sz="1400" b="1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</a:rPr>
                        <a:t>Who am I logged is as?</a:t>
                      </a:r>
                      <a:endParaRPr lang="en-US" sz="1400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 err="1">
                          <a:effectLst/>
                        </a:rPr>
                        <a:t>rm</a:t>
                      </a:r>
                      <a:endParaRPr lang="en-US" sz="1400" b="1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Remove a file (or directory)</a:t>
                      </a:r>
                      <a:endParaRPr lang="en-US" sz="140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 err="1">
                          <a:effectLst/>
                        </a:rPr>
                        <a:t>su</a:t>
                      </a:r>
                      <a:endParaRPr lang="en-US" sz="1400" b="1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Switch user</a:t>
                      </a:r>
                      <a:endParaRPr lang="en-US" sz="140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effectLst/>
                        </a:rPr>
                        <a:t>exit</a:t>
                      </a:r>
                      <a:endParaRPr lang="en-US" sz="1400" b="1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</a:rPr>
                        <a:t>Logout/exit a terminal session</a:t>
                      </a:r>
                      <a:endParaRPr lang="en-US" sz="1400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effectLst/>
                        </a:rPr>
                        <a:t>cat</a:t>
                      </a:r>
                      <a:endParaRPr lang="en-US" sz="1400" b="1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Short for concatenate</a:t>
                      </a:r>
                      <a:endParaRPr lang="en-US" sz="140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effectLst/>
                        </a:rPr>
                        <a:t>echo</a:t>
                      </a:r>
                      <a:endParaRPr lang="en-US" sz="1400" b="1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</a:rPr>
                        <a:t>Send text to the terminal</a:t>
                      </a:r>
                      <a:endParaRPr lang="en-US" sz="1400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effectLst/>
                        </a:rPr>
                        <a:t>ping</a:t>
                      </a:r>
                      <a:endParaRPr lang="en-US" sz="1400" b="1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Package Internet Groper</a:t>
                      </a:r>
                      <a:endParaRPr lang="en-US" sz="140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 err="1">
                          <a:effectLst/>
                        </a:rPr>
                        <a:t>ifconfig</a:t>
                      </a:r>
                      <a:endParaRPr lang="en-US" sz="1400" b="1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</a:rPr>
                        <a:t>Display networks</a:t>
                      </a:r>
                      <a:endParaRPr lang="en-US" sz="1400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 err="1">
                          <a:effectLst/>
                        </a:rPr>
                        <a:t>mkdir</a:t>
                      </a:r>
                      <a:endParaRPr lang="en-US" sz="1400" b="1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Make a directory</a:t>
                      </a:r>
                      <a:endParaRPr lang="en-US" sz="140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 err="1">
                          <a:effectLst/>
                        </a:rPr>
                        <a:t>chmod</a:t>
                      </a:r>
                      <a:endParaRPr lang="en-US" sz="1400" b="1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</a:rPr>
                        <a:t>Change file/directory mode</a:t>
                      </a:r>
                      <a:endParaRPr lang="en-US" sz="1400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effectLst/>
                        </a:rPr>
                        <a:t>touch</a:t>
                      </a:r>
                      <a:endParaRPr lang="en-US" sz="1400" b="1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Update a file timestamp </a:t>
                      </a:r>
                      <a:endParaRPr lang="en-US" sz="140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 err="1">
                          <a:effectLst/>
                        </a:rPr>
                        <a:t>chgrp</a:t>
                      </a:r>
                      <a:endParaRPr lang="en-US" sz="1400" b="1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</a:rPr>
                        <a:t>Change file/directory group</a:t>
                      </a:r>
                      <a:endParaRPr lang="en-US" sz="1400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effectLst/>
                        </a:rPr>
                        <a:t>curl</a:t>
                      </a:r>
                      <a:endParaRPr lang="en-US" sz="1400" b="1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Transfer data/files</a:t>
                      </a:r>
                      <a:endParaRPr lang="en-US" sz="140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effectLst/>
                        </a:rPr>
                        <a:t>yum</a:t>
                      </a:r>
                      <a:endParaRPr lang="en-US" sz="1400" b="1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</a:rPr>
                        <a:t>Package installer</a:t>
                      </a:r>
                      <a:endParaRPr lang="en-US" sz="1400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402179"/>
              </p:ext>
            </p:extLst>
          </p:nvPr>
        </p:nvGraphicFramePr>
        <p:xfrm>
          <a:off x="5992283" y="4165823"/>
          <a:ext cx="5906206" cy="21031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704657"/>
                <a:gridCol w="852256"/>
                <a:gridCol w="2237173"/>
                <a:gridCol w="1112120"/>
              </a:tblGrid>
              <a:tr h="307908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Docker Image</a:t>
                      </a:r>
                      <a:endParaRPr lang="en-US" sz="1400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293" marR="68293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Tag</a:t>
                      </a:r>
                      <a:endParaRPr lang="en-US" sz="1400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293" marR="68293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Docker Image</a:t>
                      </a:r>
                      <a:endParaRPr lang="en-US" sz="1400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293" marR="68293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Tag</a:t>
                      </a:r>
                      <a:endParaRPr lang="en-US" sz="1400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293" marR="68293" marT="0" marB="0" anchor="ctr"/>
                </a:tc>
              </a:tr>
              <a:tr h="29049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admpresales/</a:t>
                      </a:r>
                      <a:r>
                        <a:rPr lang="en-US" sz="1200" b="1" dirty="0" err="1">
                          <a:effectLst/>
                        </a:rPr>
                        <a:t>alm</a:t>
                      </a:r>
                      <a:endParaRPr lang="en-US" sz="1400" b="1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293" marR="6829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15.0.1</a:t>
                      </a:r>
                      <a:endParaRPr lang="en-US" sz="1400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293" marR="6829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</a:rPr>
                        <a:t>admpresales</a:t>
                      </a:r>
                      <a:r>
                        <a:rPr lang="en-US" sz="1200" b="1" dirty="0">
                          <a:effectLst/>
                        </a:rPr>
                        <a:t>/</a:t>
                      </a:r>
                      <a:r>
                        <a:rPr lang="en-US" sz="1200" b="1" dirty="0" err="1">
                          <a:effectLst/>
                        </a:rPr>
                        <a:t>aos-postgres</a:t>
                      </a:r>
                      <a:endParaRPr lang="en-US" sz="1400" b="1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293" marR="6829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2.2</a:t>
                      </a:r>
                      <a:endParaRPr lang="en-US" sz="1400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293" marR="68293" marT="0" marB="0"/>
                </a:tc>
              </a:tr>
              <a:tr h="3079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admpresales/octane</a:t>
                      </a:r>
                      <a:endParaRPr lang="en-US" sz="1400" b="1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293" marR="6829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15.0.20.58</a:t>
                      </a:r>
                      <a:endParaRPr lang="en-US" sz="1400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293" marR="6829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</a:rPr>
                        <a:t>admpresales</a:t>
                      </a:r>
                      <a:r>
                        <a:rPr lang="en-US" sz="1200" b="1" dirty="0">
                          <a:effectLst/>
                        </a:rPr>
                        <a:t>/</a:t>
                      </a:r>
                      <a:r>
                        <a:rPr lang="en-US" sz="1200" b="1" dirty="0" err="1">
                          <a:effectLst/>
                        </a:rPr>
                        <a:t>aos-accountservice</a:t>
                      </a:r>
                      <a:endParaRPr lang="en-US" sz="1400" b="1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293" marR="6829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2.2</a:t>
                      </a:r>
                      <a:endParaRPr lang="en-US" sz="1400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293" marR="68293" marT="0" marB="0"/>
                </a:tc>
              </a:tr>
              <a:tr h="29049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</a:rPr>
                        <a:t>admpresales</a:t>
                      </a:r>
                      <a:r>
                        <a:rPr lang="en-US" sz="1200" b="1" dirty="0">
                          <a:effectLst/>
                        </a:rPr>
                        <a:t>/</a:t>
                      </a:r>
                      <a:r>
                        <a:rPr lang="en-US" sz="1200" b="1" dirty="0" err="1">
                          <a:effectLst/>
                        </a:rPr>
                        <a:t>devops</a:t>
                      </a:r>
                      <a:endParaRPr lang="en-US" sz="1400" b="1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293" marR="6829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2.2</a:t>
                      </a:r>
                      <a:endParaRPr lang="en-US" sz="1400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293" marR="6829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</a:rPr>
                        <a:t>admpresales</a:t>
                      </a:r>
                      <a:r>
                        <a:rPr lang="en-US" sz="1200" b="1" dirty="0">
                          <a:effectLst/>
                        </a:rPr>
                        <a:t>/</a:t>
                      </a:r>
                      <a:r>
                        <a:rPr lang="en-US" sz="1200" b="1" dirty="0" err="1">
                          <a:effectLst/>
                        </a:rPr>
                        <a:t>aos</a:t>
                      </a:r>
                      <a:r>
                        <a:rPr lang="en-US" sz="1200" b="1" dirty="0">
                          <a:effectLst/>
                        </a:rPr>
                        <a:t>-main-app</a:t>
                      </a:r>
                      <a:endParaRPr lang="en-US" sz="1400" b="1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293" marR="6829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2.2</a:t>
                      </a:r>
                      <a:endParaRPr lang="en-US" sz="1400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293" marR="68293" marT="0" marB="0"/>
                </a:tc>
              </a:tr>
              <a:tr h="3079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</a:rPr>
                        <a:t>admpresales</a:t>
                      </a:r>
                      <a:r>
                        <a:rPr lang="en-US" sz="1200" b="1" dirty="0">
                          <a:effectLst/>
                        </a:rPr>
                        <a:t>/</a:t>
                      </a:r>
                      <a:r>
                        <a:rPr lang="en-US" sz="1200" b="1" dirty="0" err="1">
                          <a:effectLst/>
                        </a:rPr>
                        <a:t>intellij</a:t>
                      </a:r>
                      <a:endParaRPr lang="en-US" sz="1400" b="1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293" marR="6829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+mn-lt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2.2</a:t>
                      </a:r>
                      <a:endParaRPr lang="en-US" sz="1200" dirty="0"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293" marR="6829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</a:rPr>
                        <a:t>admpresales</a:t>
                      </a:r>
                      <a:r>
                        <a:rPr lang="en-US" sz="1200" b="1" dirty="0">
                          <a:effectLst/>
                        </a:rPr>
                        <a:t>/</a:t>
                      </a:r>
                      <a:r>
                        <a:rPr lang="en-US" sz="1200" b="1" dirty="0" err="1">
                          <a:effectLst/>
                        </a:rPr>
                        <a:t>sca</a:t>
                      </a:r>
                      <a:endParaRPr lang="en-US" sz="1400" b="1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293" marR="6829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19.1.2</a:t>
                      </a:r>
                      <a:endParaRPr lang="en-US" sz="1400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293" marR="68293" marT="0" marB="0"/>
                </a:tc>
              </a:tr>
              <a:tr h="29049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 smtClean="0">
                          <a:effectLst/>
                        </a:rPr>
                        <a:t>admpresales</a:t>
                      </a:r>
                      <a:r>
                        <a:rPr lang="en-US" sz="1200" b="1" dirty="0" smtClean="0">
                          <a:effectLst/>
                        </a:rPr>
                        <a:t>/</a:t>
                      </a:r>
                      <a:r>
                        <a:rPr lang="en-US" sz="1200" b="1" dirty="0" err="1" smtClean="0">
                          <a:effectLst/>
                        </a:rPr>
                        <a:t>uft</a:t>
                      </a:r>
                      <a:r>
                        <a:rPr lang="en-US" sz="1200" b="1" dirty="0" smtClean="0">
                          <a:effectLst/>
                        </a:rPr>
                        <a:t>-mobile</a:t>
                      </a:r>
                      <a:endParaRPr lang="en-US" sz="1400" b="1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293" marR="6829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  <a:endParaRPr lang="en-US" sz="1400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293" marR="6829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</a:rPr>
                        <a:t>admpresales</a:t>
                      </a:r>
                      <a:r>
                        <a:rPr lang="en-US" sz="1200" b="1" dirty="0">
                          <a:effectLst/>
                        </a:rPr>
                        <a:t>/</a:t>
                      </a:r>
                      <a:r>
                        <a:rPr lang="en-US" sz="1200" b="1" dirty="0" err="1">
                          <a:effectLst/>
                        </a:rPr>
                        <a:t>ssc</a:t>
                      </a:r>
                      <a:endParaRPr lang="en-US" sz="1400" b="1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293" marR="6829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19.1.0</a:t>
                      </a:r>
                      <a:endParaRPr lang="en-US" sz="1400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293" marR="68293" marT="0" marB="0"/>
                </a:tc>
              </a:tr>
              <a:tr h="3079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</a:rPr>
                        <a:t>admpresales</a:t>
                      </a:r>
                      <a:r>
                        <a:rPr lang="en-US" sz="1200" b="1" dirty="0">
                          <a:effectLst/>
                        </a:rPr>
                        <a:t>/ppm</a:t>
                      </a:r>
                      <a:endParaRPr lang="en-US" sz="1400" b="1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293" marR="6829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9.55</a:t>
                      </a:r>
                      <a:endParaRPr lang="en-US" sz="1400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293" marR="6829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 smtClean="0">
                          <a:effectLst/>
                        </a:rPr>
                        <a:t>admpresales</a:t>
                      </a:r>
                      <a:r>
                        <a:rPr lang="en-US" sz="1200" b="1" dirty="0" smtClean="0">
                          <a:effectLst/>
                        </a:rPr>
                        <a:t>/</a:t>
                      </a:r>
                      <a:r>
                        <a:rPr lang="en-US" sz="1200" b="1" dirty="0" err="1" smtClean="0">
                          <a:effectLst/>
                        </a:rPr>
                        <a:t>jira</a:t>
                      </a:r>
                      <a:endParaRPr lang="en-US" sz="1400" b="1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293" marR="6829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8.1.0</a:t>
                      </a:r>
                      <a:endParaRPr lang="en-US" sz="1400" dirty="0">
                        <a:effectLst/>
                        <a:latin typeface="Times" panose="02020603050405020304" pitchFamily="18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293" marR="68293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598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the AOS Containers</a:t>
            </a:r>
          </a:p>
          <a:p>
            <a:pPr lvl="1"/>
            <a:r>
              <a:rPr lang="en-US" dirty="0" err="1"/>
              <a:t>a</a:t>
            </a:r>
            <a:r>
              <a:rPr lang="en-US" dirty="0" err="1" smtClean="0"/>
              <a:t>os-postgres</a:t>
            </a:r>
            <a:endParaRPr lang="en-US" dirty="0" smtClean="0"/>
          </a:p>
          <a:p>
            <a:pPr lvl="1"/>
            <a:r>
              <a:rPr lang="en-US" dirty="0" err="1"/>
              <a:t>a</a:t>
            </a:r>
            <a:r>
              <a:rPr lang="en-US" dirty="0" err="1" smtClean="0"/>
              <a:t>os-accountservice</a:t>
            </a:r>
            <a:endParaRPr lang="en-US" dirty="0" smtClean="0"/>
          </a:p>
          <a:p>
            <a:pPr lvl="1"/>
            <a:r>
              <a:rPr lang="en-US" dirty="0" err="1"/>
              <a:t>a</a:t>
            </a:r>
            <a:r>
              <a:rPr lang="en-US" dirty="0" err="1" smtClean="0"/>
              <a:t>os</a:t>
            </a:r>
            <a:r>
              <a:rPr lang="en-US" dirty="0" smtClean="0"/>
              <a:t>-main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B999A9-77CE-4AD1-9911-24A29F08BC34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2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161" y="2228295"/>
            <a:ext cx="7292160" cy="395184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9530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B999A9-77CE-4AD1-9911-24A29F08BC3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Enablement Strategy</a:t>
            </a:r>
            <a:endParaRPr lang="en-US" dirty="0"/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946786" y="1429226"/>
            <a:ext cx="6105863" cy="4452138"/>
          </a:xfrm>
          <a:prstGeom prst="rect">
            <a:avLst/>
          </a:prstGeom>
        </p:spPr>
        <p:txBody>
          <a:bodyPr/>
          <a:lstStyle>
            <a:lvl1pPr marL="287338" indent="-287338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4675" indent="-2286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2338" indent="-1778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9500" indent="-15875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Slides and Lecture	10%</a:t>
            </a:r>
          </a:p>
          <a:p>
            <a:r>
              <a:rPr lang="en-US" dirty="0" smtClean="0"/>
              <a:t>Demonstrations		5%</a:t>
            </a:r>
          </a:p>
          <a:p>
            <a:r>
              <a:rPr lang="en-US" dirty="0" smtClean="0"/>
              <a:t>Self-Directed Exercises	80%</a:t>
            </a:r>
          </a:p>
          <a:p>
            <a:r>
              <a:rPr lang="en-US" dirty="0" smtClean="0"/>
              <a:t>Challenge Activities	5%</a:t>
            </a:r>
          </a:p>
        </p:txBody>
      </p:sp>
    </p:spTree>
    <p:extLst>
      <p:ext uri="{BB962C8B-B14F-4D97-AF65-F5344CB8AC3E}">
        <p14:creationId xmlns:p14="http://schemas.microsoft.com/office/powerpoint/2010/main" val="332626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DevOps is Command Central</a:t>
            </a:r>
            <a:endParaRPr lang="en-US" dirty="0"/>
          </a:p>
          <a:p>
            <a:r>
              <a:rPr lang="en-US" dirty="0" smtClean="0"/>
              <a:t>Starting the </a:t>
            </a:r>
            <a:r>
              <a:rPr lang="en-US" b="1" dirty="0" smtClean="0"/>
              <a:t>DevOps</a:t>
            </a:r>
            <a:r>
              <a:rPr lang="en-US" dirty="0" smtClean="0"/>
              <a:t> Container</a:t>
            </a:r>
          </a:p>
          <a:p>
            <a:pPr lvl="1"/>
            <a:r>
              <a:rPr lang="en-US" dirty="0" smtClean="0"/>
              <a:t>Jenkins</a:t>
            </a:r>
          </a:p>
          <a:p>
            <a:pPr lvl="1"/>
            <a:r>
              <a:rPr lang="en-US" dirty="0" smtClean="0"/>
              <a:t>Bower</a:t>
            </a:r>
          </a:p>
          <a:p>
            <a:pPr lvl="1"/>
            <a:r>
              <a:rPr lang="en-US" dirty="0" smtClean="0"/>
              <a:t>Grunt</a:t>
            </a:r>
          </a:p>
          <a:p>
            <a:pPr lvl="1"/>
            <a:r>
              <a:rPr lang="en-US" dirty="0" smtClean="0"/>
              <a:t>Maven</a:t>
            </a:r>
          </a:p>
          <a:p>
            <a:pPr lvl="1"/>
            <a:r>
              <a:rPr lang="en-US" dirty="0" err="1" smtClean="0"/>
              <a:t>NodeJS</a:t>
            </a:r>
            <a:endParaRPr lang="en-US" dirty="0" smtClean="0"/>
          </a:p>
          <a:p>
            <a:pPr lvl="1"/>
            <a:r>
              <a:rPr lang="en-US" dirty="0"/>
              <a:t>AOS Source</a:t>
            </a:r>
          </a:p>
          <a:p>
            <a:pPr lvl="1"/>
            <a:r>
              <a:rPr lang="en-US" dirty="0" err="1" smtClean="0"/>
              <a:t>GitRepo</a:t>
            </a:r>
            <a:endParaRPr lang="en-US" dirty="0" smtClean="0"/>
          </a:p>
          <a:p>
            <a:r>
              <a:rPr lang="en-US" dirty="0" smtClean="0"/>
              <a:t>You can peek inside a container with  </a:t>
            </a:r>
            <a:r>
              <a:rPr lang="en-US" dirty="0" smtClean="0">
                <a:solidFill>
                  <a:srgbClr val="0033CC"/>
                </a:solidFill>
              </a:rPr>
              <a:t>$ </a:t>
            </a:r>
            <a:r>
              <a:rPr lang="en-US" b="1" dirty="0" smtClean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exec –it </a:t>
            </a:r>
            <a:r>
              <a:rPr lang="en-US" b="1" dirty="0" err="1" smtClean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devops</a:t>
            </a:r>
            <a:r>
              <a:rPr lang="en-US" b="1" dirty="0" smtClean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/bin/bash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B999A9-77CE-4AD1-9911-24A29F08BC34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561" y="496711"/>
            <a:ext cx="6787267" cy="409786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1495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48082" y="2148840"/>
            <a:ext cx="5443106" cy="2246965"/>
          </a:xfrm>
        </p:spPr>
        <p:txBody>
          <a:bodyPr/>
          <a:lstStyle/>
          <a:p>
            <a:r>
              <a:rPr lang="en-US" dirty="0" smtClean="0"/>
              <a:t>Complete Hands-on Exercises #1-3 </a:t>
            </a:r>
            <a:r>
              <a:rPr lang="en-US" b="1" dirty="0" smtClean="0"/>
              <a:t>Nimbus Essentials</a:t>
            </a:r>
          </a:p>
          <a:p>
            <a:r>
              <a:rPr lang="en-US" dirty="0" smtClean="0"/>
              <a:t>You have 60 minutes to complete the exercise</a:t>
            </a:r>
          </a:p>
          <a:p>
            <a:r>
              <a:rPr lang="en-US" dirty="0" smtClean="0"/>
              <a:t>Ask the instructor if you have any questions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 Exercise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B999A9-77CE-4AD1-9911-24A29F08BC34}" type="slidenum">
              <a:rPr lang="en-US" smtClean="0"/>
              <a:pPr/>
              <a:t>51</a:t>
            </a:fld>
            <a:endParaRPr lang="en-US" dirty="0"/>
          </a:p>
        </p:txBody>
      </p:sp>
      <p:grpSp>
        <p:nvGrpSpPr>
          <p:cNvPr id="8" name="Picture Placeholder 8"/>
          <p:cNvGrpSpPr/>
          <p:nvPr/>
        </p:nvGrpSpPr>
        <p:grpSpPr>
          <a:xfrm>
            <a:off x="6459792" y="1596981"/>
            <a:ext cx="5299747" cy="3630568"/>
            <a:chOff x="0" y="0"/>
            <a:chExt cx="6145191" cy="4226169"/>
          </a:xfrm>
        </p:grpSpPr>
        <p:sp>
          <p:nvSpPr>
            <p:cNvPr id="9" name="Rectangle"/>
            <p:cNvSpPr/>
            <p:nvPr/>
          </p:nvSpPr>
          <p:spPr>
            <a:xfrm>
              <a:off x="0" y="0"/>
              <a:ext cx="6145192" cy="422617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0" name="image3.png" descr="image3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465" r="1465"/>
            <a:stretch>
              <a:fillRect/>
            </a:stretch>
          </p:blipFill>
          <p:spPr>
            <a:xfrm>
              <a:off x="0" y="0"/>
              <a:ext cx="6145191" cy="42261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14927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n-lt"/>
              </a:rPr>
              <a:t>Hands-on Exercises #1-3 - Recap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3926" y="1716570"/>
            <a:ext cx="5595627" cy="4452138"/>
          </a:xfrm>
        </p:spPr>
        <p:txBody>
          <a:bodyPr>
            <a:noAutofit/>
          </a:bodyPr>
          <a:lstStyle/>
          <a:p>
            <a:r>
              <a:rPr lang="en-US" dirty="0" smtClean="0"/>
              <a:t>Nimbus and Blueshift Basics</a:t>
            </a:r>
          </a:p>
          <a:p>
            <a:r>
              <a:rPr lang="en-US" dirty="0" smtClean="0"/>
              <a:t>Starting the AOS Containers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Starting the DevOps Container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B999A9-77CE-4AD1-9911-24A29F08BC34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30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46405" y="2148840"/>
            <a:ext cx="6662709" cy="2246965"/>
          </a:xfrm>
        </p:spPr>
        <p:txBody>
          <a:bodyPr/>
          <a:lstStyle/>
          <a:p>
            <a:r>
              <a:rPr lang="en-US" dirty="0" smtClean="0"/>
              <a:t>Navigate to </a:t>
            </a:r>
            <a:r>
              <a:rPr lang="en-US" sz="4400" dirty="0" smtClean="0"/>
              <a:t>https://kahoot.it</a:t>
            </a:r>
            <a:endParaRPr lang="en-US" sz="4000" dirty="0" smtClean="0"/>
          </a:p>
          <a:p>
            <a:r>
              <a:rPr lang="en-US" dirty="0" smtClean="0"/>
              <a:t>Enter the code for this quiz</a:t>
            </a:r>
          </a:p>
          <a:p>
            <a:r>
              <a:rPr lang="en-US" dirty="0" smtClean="0"/>
              <a:t>Have fun!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Kahoot Quiz!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B999A9-77CE-4AD1-9911-24A29F08BC34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98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95568" y="2620788"/>
            <a:ext cx="5385568" cy="2246965"/>
          </a:xfrm>
        </p:spPr>
        <p:txBody>
          <a:bodyPr/>
          <a:lstStyle/>
          <a:p>
            <a:pPr marL="0" indent="0">
              <a:buNone/>
            </a:pPr>
            <a:r>
              <a:rPr lang="en-US" sz="6600" dirty="0" smtClean="0"/>
              <a:t>Thank You!</a:t>
            </a:r>
            <a:endParaRPr lang="en-US" sz="66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Nimbus and Blueshift Essentials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B999A9-77CE-4AD1-9911-24A29F08BC34}" type="slidenum">
              <a:rPr lang="en-US" smtClean="0"/>
              <a:pPr/>
              <a:t>54</a:t>
            </a:fld>
            <a:endParaRPr lang="en-US" dirty="0"/>
          </a:p>
        </p:txBody>
      </p:sp>
      <p:grpSp>
        <p:nvGrpSpPr>
          <p:cNvPr id="8" name="Picture Placeholder 8"/>
          <p:cNvGrpSpPr/>
          <p:nvPr/>
        </p:nvGrpSpPr>
        <p:grpSpPr>
          <a:xfrm>
            <a:off x="6400799" y="1596981"/>
            <a:ext cx="5299747" cy="3630568"/>
            <a:chOff x="0" y="0"/>
            <a:chExt cx="6145191" cy="4226169"/>
          </a:xfrm>
        </p:grpSpPr>
        <p:sp>
          <p:nvSpPr>
            <p:cNvPr id="9" name="Rectangle"/>
            <p:cNvSpPr/>
            <p:nvPr/>
          </p:nvSpPr>
          <p:spPr>
            <a:xfrm>
              <a:off x="0" y="0"/>
              <a:ext cx="6145192" cy="422617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0" name="image3.png" descr="image3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465" r="1465"/>
            <a:stretch>
              <a:fillRect/>
            </a:stretch>
          </p:blipFill>
          <p:spPr>
            <a:xfrm>
              <a:off x="0" y="0"/>
              <a:ext cx="6145191" cy="42261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4547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71309" y="1999140"/>
            <a:ext cx="5304083" cy="2246965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Nimbus Demo Environment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Roadmap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prstClr val="white"/>
                </a:solidFill>
              </a:rPr>
              <a:pPr/>
              <a:t>6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 bwMode="gray">
          <a:xfrm>
            <a:off x="7091680" y="1045248"/>
            <a:ext cx="5094467" cy="938372"/>
          </a:xfrm>
          <a:prstGeom prst="rect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400" hangingPunct="0">
              <a:lnSpc>
                <a:spcPct val="90000"/>
              </a:lnSpc>
            </a:pPr>
            <a:r>
              <a:rPr lang="en-US" sz="3200" b="1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ADM Demo Environments</a:t>
            </a:r>
            <a:endParaRPr lang="en-US" sz="32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6" name="Rectangle 5"/>
          <p:cNvSpPr/>
          <p:nvPr/>
        </p:nvSpPr>
        <p:spPr bwMode="gray">
          <a:xfrm>
            <a:off x="7091680" y="1999426"/>
            <a:ext cx="5094466" cy="4026296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1"/>
                </a:solidFill>
              </a:rPr>
              <a:t>What is Nimbus/Blueshift?</a:t>
            </a:r>
            <a:endParaRPr lang="en-US" sz="2800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1"/>
                </a:solidFill>
              </a:rPr>
              <a:t>Nimbus and Docker</a:t>
            </a:r>
            <a:endParaRPr lang="en-US" sz="2800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1"/>
                </a:solidFill>
              </a:rPr>
              <a:t>Nimbus VM’s</a:t>
            </a:r>
            <a:endParaRPr lang="en-US" sz="2800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1"/>
                </a:solidFill>
              </a:rPr>
              <a:t>Docker and Linux Commands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1"/>
                </a:solidFill>
              </a:rPr>
              <a:t>Nimbus Best Practices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1"/>
                </a:solidFill>
              </a:rPr>
              <a:t>Hands-on </a:t>
            </a:r>
            <a:r>
              <a:rPr lang="en-US" sz="2800" dirty="0">
                <a:solidFill>
                  <a:schemeClr val="tx1"/>
                </a:solidFill>
              </a:rPr>
              <a:t>Exercises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pPr marL="182880" indent="-18288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</a:pPr>
            <a:endParaRPr lang="en-US" sz="2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104714" y="2271984"/>
            <a:ext cx="841192" cy="0"/>
          </a:xfrm>
          <a:prstGeom prst="straightConnector1">
            <a:avLst/>
          </a:prstGeom>
          <a:ln w="76200">
            <a:solidFill>
              <a:schemeClr val="bg1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80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000" b="1" dirty="0" smtClean="0"/>
              <a:t>Nimbus is an easy to use, container-based demo environment</a:t>
            </a:r>
          </a:p>
          <a:p>
            <a:r>
              <a:rPr lang="en-US" dirty="0" smtClean="0"/>
              <a:t>Nimbus utilizes 3 virtual machines:</a:t>
            </a:r>
          </a:p>
          <a:p>
            <a:pPr lvl="1"/>
            <a:r>
              <a:rPr lang="en-US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NimbusServer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– Contains </a:t>
            </a:r>
            <a:r>
              <a:rPr lang="en-US" dirty="0" err="1"/>
              <a:t>Docker</a:t>
            </a:r>
            <a:r>
              <a:rPr lang="en-US" dirty="0"/>
              <a:t> and is used to pull Linux-based ADM images</a:t>
            </a:r>
          </a:p>
          <a:p>
            <a:pPr lvl="1"/>
            <a:r>
              <a:rPr lang="en-US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NimbusClient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– Contains the ADM client solutions that only run on Windows</a:t>
            </a:r>
          </a:p>
          <a:p>
            <a:pPr lvl="1"/>
            <a:r>
              <a:rPr lang="en-US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NimbusWindows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/>
              <a:t>– Contains </a:t>
            </a:r>
            <a:r>
              <a:rPr lang="en-US" dirty="0" smtClean="0"/>
              <a:t>Serena/Borland products that are server-based</a:t>
            </a:r>
          </a:p>
          <a:p>
            <a:r>
              <a:rPr lang="en-US" dirty="0" smtClean="0"/>
              <a:t>All ADM products are licensed via </a:t>
            </a:r>
            <a:r>
              <a:rPr lang="en-US" dirty="0" err="1" smtClean="0"/>
              <a:t>Autopass</a:t>
            </a:r>
            <a:r>
              <a:rPr lang="en-US" dirty="0" smtClean="0"/>
              <a:t> or local tied-to-seat licenses</a:t>
            </a:r>
          </a:p>
          <a:p>
            <a:r>
              <a:rPr lang="en-US" dirty="0" smtClean="0"/>
              <a:t>Images are provided with embedded integrations to other solutions</a:t>
            </a:r>
          </a:p>
          <a:p>
            <a:r>
              <a:rPr lang="en-US" dirty="0" smtClean="0"/>
              <a:t>Images are stored on Docker Hub under the </a:t>
            </a:r>
            <a:r>
              <a:rPr lang="en-US" b="1" dirty="0" smtClean="0"/>
              <a:t>admpresales</a:t>
            </a:r>
            <a:r>
              <a:rPr lang="en-US" dirty="0" smtClean="0"/>
              <a:t> repository</a:t>
            </a:r>
          </a:p>
          <a:p>
            <a:r>
              <a:rPr lang="en-US" dirty="0" smtClean="0"/>
              <a:t>Images are typically self-contained </a:t>
            </a:r>
            <a:r>
              <a:rPr lang="en-US" u="sng" dirty="0" smtClean="0"/>
              <a:t>applications</a:t>
            </a:r>
            <a:r>
              <a:rPr lang="en-US" dirty="0" smtClean="0"/>
              <a:t> with web server, app server, database, etc.</a:t>
            </a:r>
          </a:p>
          <a:p>
            <a:r>
              <a:rPr lang="en-US" dirty="0" smtClean="0"/>
              <a:t>All software is to be used for demonstration purposes only</a:t>
            </a:r>
          </a:p>
          <a:p>
            <a:r>
              <a:rPr lang="en-US" dirty="0"/>
              <a:t>P</a:t>
            </a:r>
            <a:r>
              <a:rPr lang="en-US" dirty="0" smtClean="0"/>
              <a:t>roduction use is not allowed nor recommended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Nimbus?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3767" y="205998"/>
            <a:ext cx="1690583" cy="99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6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B999A9-77CE-4AD1-9911-24A29F08BC3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Nimbus Simplified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20691" y="2306951"/>
            <a:ext cx="3170066" cy="2673422"/>
            <a:chOff x="528303" y="1921351"/>
            <a:chExt cx="290504" cy="268158"/>
          </a:xfrm>
          <a:solidFill>
            <a:srgbClr val="0078EF"/>
          </a:solidFill>
        </p:grpSpPr>
        <p:sp>
          <p:nvSpPr>
            <p:cNvPr id="6" name="Freeform 305"/>
            <p:cNvSpPr>
              <a:spLocks noChangeArrowheads="1"/>
            </p:cNvSpPr>
            <p:nvPr/>
          </p:nvSpPr>
          <p:spPr bwMode="auto">
            <a:xfrm>
              <a:off x="528303" y="1921351"/>
              <a:ext cx="290504" cy="268158"/>
            </a:xfrm>
            <a:custGeom>
              <a:avLst/>
              <a:gdLst>
                <a:gd name="T0" fmla="*/ 24 w 632"/>
                <a:gd name="T1" fmla="*/ 491 h 581"/>
                <a:gd name="T2" fmla="*/ 24 w 632"/>
                <a:gd name="T3" fmla="*/ 491 h 581"/>
                <a:gd name="T4" fmla="*/ 305 w 632"/>
                <a:gd name="T5" fmla="*/ 491 h 581"/>
                <a:gd name="T6" fmla="*/ 305 w 632"/>
                <a:gd name="T7" fmla="*/ 559 h 581"/>
                <a:gd name="T8" fmla="*/ 134 w 632"/>
                <a:gd name="T9" fmla="*/ 559 h 581"/>
                <a:gd name="T10" fmla="*/ 124 w 632"/>
                <a:gd name="T11" fmla="*/ 569 h 581"/>
                <a:gd name="T12" fmla="*/ 134 w 632"/>
                <a:gd name="T13" fmla="*/ 580 h 581"/>
                <a:gd name="T14" fmla="*/ 497 w 632"/>
                <a:gd name="T15" fmla="*/ 580 h 581"/>
                <a:gd name="T16" fmla="*/ 508 w 632"/>
                <a:gd name="T17" fmla="*/ 569 h 581"/>
                <a:gd name="T18" fmla="*/ 497 w 632"/>
                <a:gd name="T19" fmla="*/ 559 h 581"/>
                <a:gd name="T20" fmla="*/ 326 w 632"/>
                <a:gd name="T21" fmla="*/ 559 h 581"/>
                <a:gd name="T22" fmla="*/ 326 w 632"/>
                <a:gd name="T23" fmla="*/ 491 h 581"/>
                <a:gd name="T24" fmla="*/ 607 w 632"/>
                <a:gd name="T25" fmla="*/ 491 h 581"/>
                <a:gd name="T26" fmla="*/ 631 w 632"/>
                <a:gd name="T27" fmla="*/ 468 h 581"/>
                <a:gd name="T28" fmla="*/ 631 w 632"/>
                <a:gd name="T29" fmla="*/ 24 h 581"/>
                <a:gd name="T30" fmla="*/ 607 w 632"/>
                <a:gd name="T31" fmla="*/ 0 h 581"/>
                <a:gd name="T32" fmla="*/ 24 w 632"/>
                <a:gd name="T33" fmla="*/ 0 h 581"/>
                <a:gd name="T34" fmla="*/ 0 w 632"/>
                <a:gd name="T35" fmla="*/ 24 h 581"/>
                <a:gd name="T36" fmla="*/ 0 w 632"/>
                <a:gd name="T37" fmla="*/ 468 h 581"/>
                <a:gd name="T38" fmla="*/ 24 w 632"/>
                <a:gd name="T39" fmla="*/ 491 h 581"/>
                <a:gd name="T40" fmla="*/ 20 w 632"/>
                <a:gd name="T41" fmla="*/ 24 h 581"/>
                <a:gd name="T42" fmla="*/ 20 w 632"/>
                <a:gd name="T43" fmla="*/ 24 h 581"/>
                <a:gd name="T44" fmla="*/ 24 w 632"/>
                <a:gd name="T45" fmla="*/ 21 h 581"/>
                <a:gd name="T46" fmla="*/ 607 w 632"/>
                <a:gd name="T47" fmla="*/ 21 h 581"/>
                <a:gd name="T48" fmla="*/ 609 w 632"/>
                <a:gd name="T49" fmla="*/ 24 h 581"/>
                <a:gd name="T50" fmla="*/ 609 w 632"/>
                <a:gd name="T51" fmla="*/ 468 h 581"/>
                <a:gd name="T52" fmla="*/ 607 w 632"/>
                <a:gd name="T53" fmla="*/ 469 h 581"/>
                <a:gd name="T54" fmla="*/ 24 w 632"/>
                <a:gd name="T55" fmla="*/ 469 h 581"/>
                <a:gd name="T56" fmla="*/ 20 w 632"/>
                <a:gd name="T57" fmla="*/ 468 h 581"/>
                <a:gd name="T58" fmla="*/ 20 w 632"/>
                <a:gd name="T59" fmla="*/ 24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32" h="581">
                  <a:moveTo>
                    <a:pt x="24" y="491"/>
                  </a:moveTo>
                  <a:lnTo>
                    <a:pt x="24" y="491"/>
                  </a:lnTo>
                  <a:cubicBezTo>
                    <a:pt x="305" y="491"/>
                    <a:pt x="305" y="491"/>
                    <a:pt x="305" y="491"/>
                  </a:cubicBezTo>
                  <a:cubicBezTo>
                    <a:pt x="305" y="559"/>
                    <a:pt x="305" y="559"/>
                    <a:pt x="305" y="559"/>
                  </a:cubicBezTo>
                  <a:cubicBezTo>
                    <a:pt x="134" y="559"/>
                    <a:pt x="134" y="559"/>
                    <a:pt x="134" y="559"/>
                  </a:cubicBezTo>
                  <a:cubicBezTo>
                    <a:pt x="128" y="559"/>
                    <a:pt x="124" y="563"/>
                    <a:pt x="124" y="569"/>
                  </a:cubicBezTo>
                  <a:cubicBezTo>
                    <a:pt x="124" y="575"/>
                    <a:pt x="128" y="580"/>
                    <a:pt x="134" y="580"/>
                  </a:cubicBezTo>
                  <a:cubicBezTo>
                    <a:pt x="497" y="580"/>
                    <a:pt x="497" y="580"/>
                    <a:pt x="497" y="580"/>
                  </a:cubicBezTo>
                  <a:cubicBezTo>
                    <a:pt x="502" y="580"/>
                    <a:pt x="508" y="575"/>
                    <a:pt x="508" y="569"/>
                  </a:cubicBezTo>
                  <a:cubicBezTo>
                    <a:pt x="508" y="563"/>
                    <a:pt x="502" y="559"/>
                    <a:pt x="497" y="559"/>
                  </a:cubicBezTo>
                  <a:cubicBezTo>
                    <a:pt x="326" y="559"/>
                    <a:pt x="326" y="559"/>
                    <a:pt x="326" y="559"/>
                  </a:cubicBezTo>
                  <a:cubicBezTo>
                    <a:pt x="326" y="491"/>
                    <a:pt x="326" y="491"/>
                    <a:pt x="326" y="491"/>
                  </a:cubicBezTo>
                  <a:cubicBezTo>
                    <a:pt x="607" y="491"/>
                    <a:pt x="607" y="491"/>
                    <a:pt x="607" y="491"/>
                  </a:cubicBezTo>
                  <a:cubicBezTo>
                    <a:pt x="620" y="491"/>
                    <a:pt x="631" y="480"/>
                    <a:pt x="631" y="468"/>
                  </a:cubicBezTo>
                  <a:cubicBezTo>
                    <a:pt x="631" y="24"/>
                    <a:pt x="631" y="24"/>
                    <a:pt x="631" y="24"/>
                  </a:cubicBezTo>
                  <a:cubicBezTo>
                    <a:pt x="631" y="10"/>
                    <a:pt x="620" y="0"/>
                    <a:pt x="60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0" y="0"/>
                    <a:pt x="0" y="10"/>
                    <a:pt x="0" y="24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0" y="480"/>
                    <a:pt x="10" y="491"/>
                    <a:pt x="24" y="491"/>
                  </a:cubicBezTo>
                  <a:close/>
                  <a:moveTo>
                    <a:pt x="20" y="24"/>
                  </a:moveTo>
                  <a:lnTo>
                    <a:pt x="20" y="24"/>
                  </a:lnTo>
                  <a:cubicBezTo>
                    <a:pt x="20" y="22"/>
                    <a:pt x="21" y="21"/>
                    <a:pt x="24" y="21"/>
                  </a:cubicBezTo>
                  <a:cubicBezTo>
                    <a:pt x="607" y="21"/>
                    <a:pt x="607" y="21"/>
                    <a:pt x="607" y="21"/>
                  </a:cubicBezTo>
                  <a:cubicBezTo>
                    <a:pt x="608" y="21"/>
                    <a:pt x="609" y="22"/>
                    <a:pt x="609" y="24"/>
                  </a:cubicBezTo>
                  <a:cubicBezTo>
                    <a:pt x="609" y="468"/>
                    <a:pt x="609" y="468"/>
                    <a:pt x="609" y="468"/>
                  </a:cubicBezTo>
                  <a:cubicBezTo>
                    <a:pt x="609" y="468"/>
                    <a:pt x="608" y="469"/>
                    <a:pt x="607" y="469"/>
                  </a:cubicBezTo>
                  <a:cubicBezTo>
                    <a:pt x="24" y="469"/>
                    <a:pt x="24" y="469"/>
                    <a:pt x="24" y="469"/>
                  </a:cubicBezTo>
                  <a:cubicBezTo>
                    <a:pt x="21" y="469"/>
                    <a:pt x="20" y="468"/>
                    <a:pt x="20" y="468"/>
                  </a:cubicBezTo>
                  <a:lnTo>
                    <a:pt x="20" y="2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Freeform 306"/>
            <p:cNvSpPr>
              <a:spLocks noChangeArrowheads="1"/>
            </p:cNvSpPr>
            <p:nvPr/>
          </p:nvSpPr>
          <p:spPr bwMode="auto">
            <a:xfrm>
              <a:off x="552681" y="1945729"/>
              <a:ext cx="241748" cy="152362"/>
            </a:xfrm>
            <a:custGeom>
              <a:avLst/>
              <a:gdLst>
                <a:gd name="T0" fmla="*/ 23 w 526"/>
                <a:gd name="T1" fmla="*/ 330 h 331"/>
                <a:gd name="T2" fmla="*/ 23 w 526"/>
                <a:gd name="T3" fmla="*/ 330 h 331"/>
                <a:gd name="T4" fmla="*/ 502 w 526"/>
                <a:gd name="T5" fmla="*/ 330 h 331"/>
                <a:gd name="T6" fmla="*/ 525 w 526"/>
                <a:gd name="T7" fmla="*/ 308 h 331"/>
                <a:gd name="T8" fmla="*/ 525 w 526"/>
                <a:gd name="T9" fmla="*/ 22 h 331"/>
                <a:gd name="T10" fmla="*/ 502 w 526"/>
                <a:gd name="T11" fmla="*/ 0 h 331"/>
                <a:gd name="T12" fmla="*/ 23 w 526"/>
                <a:gd name="T13" fmla="*/ 0 h 331"/>
                <a:gd name="T14" fmla="*/ 0 w 526"/>
                <a:gd name="T15" fmla="*/ 22 h 331"/>
                <a:gd name="T16" fmla="*/ 0 w 526"/>
                <a:gd name="T17" fmla="*/ 308 h 331"/>
                <a:gd name="T18" fmla="*/ 23 w 526"/>
                <a:gd name="T19" fmla="*/ 330 h 331"/>
                <a:gd name="T20" fmla="*/ 23 w 526"/>
                <a:gd name="T21" fmla="*/ 21 h 331"/>
                <a:gd name="T22" fmla="*/ 23 w 526"/>
                <a:gd name="T23" fmla="*/ 21 h 331"/>
                <a:gd name="T24" fmla="*/ 503 w 526"/>
                <a:gd name="T25" fmla="*/ 22 h 331"/>
                <a:gd name="T26" fmla="*/ 503 w 526"/>
                <a:gd name="T27" fmla="*/ 308 h 331"/>
                <a:gd name="T28" fmla="*/ 502 w 526"/>
                <a:gd name="T29" fmla="*/ 308 h 331"/>
                <a:gd name="T30" fmla="*/ 22 w 526"/>
                <a:gd name="T31" fmla="*/ 308 h 331"/>
                <a:gd name="T32" fmla="*/ 23 w 526"/>
                <a:gd name="T33" fmla="*/ 21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6" h="331">
                  <a:moveTo>
                    <a:pt x="23" y="330"/>
                  </a:moveTo>
                  <a:lnTo>
                    <a:pt x="23" y="330"/>
                  </a:lnTo>
                  <a:cubicBezTo>
                    <a:pt x="502" y="330"/>
                    <a:pt x="502" y="330"/>
                    <a:pt x="502" y="330"/>
                  </a:cubicBezTo>
                  <a:cubicBezTo>
                    <a:pt x="514" y="330"/>
                    <a:pt x="525" y="320"/>
                    <a:pt x="525" y="308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25" y="9"/>
                    <a:pt x="514" y="0"/>
                    <a:pt x="50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20"/>
                    <a:pt x="10" y="330"/>
                    <a:pt x="23" y="330"/>
                  </a:cubicBezTo>
                  <a:close/>
                  <a:moveTo>
                    <a:pt x="23" y="21"/>
                  </a:moveTo>
                  <a:lnTo>
                    <a:pt x="23" y="21"/>
                  </a:lnTo>
                  <a:cubicBezTo>
                    <a:pt x="503" y="22"/>
                    <a:pt x="503" y="22"/>
                    <a:pt x="503" y="22"/>
                  </a:cubicBezTo>
                  <a:cubicBezTo>
                    <a:pt x="503" y="308"/>
                    <a:pt x="503" y="308"/>
                    <a:pt x="503" y="308"/>
                  </a:cubicBezTo>
                  <a:cubicBezTo>
                    <a:pt x="502" y="308"/>
                    <a:pt x="502" y="308"/>
                    <a:pt x="502" y="308"/>
                  </a:cubicBezTo>
                  <a:cubicBezTo>
                    <a:pt x="22" y="308"/>
                    <a:pt x="22" y="308"/>
                    <a:pt x="22" y="308"/>
                  </a:cubicBezTo>
                  <a:lnTo>
                    <a:pt x="23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581612" y="2306951"/>
            <a:ext cx="3170066" cy="2673422"/>
            <a:chOff x="528303" y="1921351"/>
            <a:chExt cx="290504" cy="268158"/>
          </a:xfrm>
          <a:solidFill>
            <a:srgbClr val="0078EF"/>
          </a:solidFill>
        </p:grpSpPr>
        <p:sp>
          <p:nvSpPr>
            <p:cNvPr id="15" name="Freeform 305"/>
            <p:cNvSpPr>
              <a:spLocks noChangeArrowheads="1"/>
            </p:cNvSpPr>
            <p:nvPr/>
          </p:nvSpPr>
          <p:spPr bwMode="auto">
            <a:xfrm>
              <a:off x="528303" y="1921351"/>
              <a:ext cx="290504" cy="268158"/>
            </a:xfrm>
            <a:custGeom>
              <a:avLst/>
              <a:gdLst>
                <a:gd name="T0" fmla="*/ 24 w 632"/>
                <a:gd name="T1" fmla="*/ 491 h 581"/>
                <a:gd name="T2" fmla="*/ 24 w 632"/>
                <a:gd name="T3" fmla="*/ 491 h 581"/>
                <a:gd name="T4" fmla="*/ 305 w 632"/>
                <a:gd name="T5" fmla="*/ 491 h 581"/>
                <a:gd name="T6" fmla="*/ 305 w 632"/>
                <a:gd name="T7" fmla="*/ 559 h 581"/>
                <a:gd name="T8" fmla="*/ 134 w 632"/>
                <a:gd name="T9" fmla="*/ 559 h 581"/>
                <a:gd name="T10" fmla="*/ 124 w 632"/>
                <a:gd name="T11" fmla="*/ 569 h 581"/>
                <a:gd name="T12" fmla="*/ 134 w 632"/>
                <a:gd name="T13" fmla="*/ 580 h 581"/>
                <a:gd name="T14" fmla="*/ 497 w 632"/>
                <a:gd name="T15" fmla="*/ 580 h 581"/>
                <a:gd name="T16" fmla="*/ 508 w 632"/>
                <a:gd name="T17" fmla="*/ 569 h 581"/>
                <a:gd name="T18" fmla="*/ 497 w 632"/>
                <a:gd name="T19" fmla="*/ 559 h 581"/>
                <a:gd name="T20" fmla="*/ 326 w 632"/>
                <a:gd name="T21" fmla="*/ 559 h 581"/>
                <a:gd name="T22" fmla="*/ 326 w 632"/>
                <a:gd name="T23" fmla="*/ 491 h 581"/>
                <a:gd name="T24" fmla="*/ 607 w 632"/>
                <a:gd name="T25" fmla="*/ 491 h 581"/>
                <a:gd name="T26" fmla="*/ 631 w 632"/>
                <a:gd name="T27" fmla="*/ 468 h 581"/>
                <a:gd name="T28" fmla="*/ 631 w 632"/>
                <a:gd name="T29" fmla="*/ 24 h 581"/>
                <a:gd name="T30" fmla="*/ 607 w 632"/>
                <a:gd name="T31" fmla="*/ 0 h 581"/>
                <a:gd name="T32" fmla="*/ 24 w 632"/>
                <a:gd name="T33" fmla="*/ 0 h 581"/>
                <a:gd name="T34" fmla="*/ 0 w 632"/>
                <a:gd name="T35" fmla="*/ 24 h 581"/>
                <a:gd name="T36" fmla="*/ 0 w 632"/>
                <a:gd name="T37" fmla="*/ 468 h 581"/>
                <a:gd name="T38" fmla="*/ 24 w 632"/>
                <a:gd name="T39" fmla="*/ 491 h 581"/>
                <a:gd name="T40" fmla="*/ 20 w 632"/>
                <a:gd name="T41" fmla="*/ 24 h 581"/>
                <a:gd name="T42" fmla="*/ 20 w 632"/>
                <a:gd name="T43" fmla="*/ 24 h 581"/>
                <a:gd name="T44" fmla="*/ 24 w 632"/>
                <a:gd name="T45" fmla="*/ 21 h 581"/>
                <a:gd name="T46" fmla="*/ 607 w 632"/>
                <a:gd name="T47" fmla="*/ 21 h 581"/>
                <a:gd name="T48" fmla="*/ 609 w 632"/>
                <a:gd name="T49" fmla="*/ 24 h 581"/>
                <a:gd name="T50" fmla="*/ 609 w 632"/>
                <a:gd name="T51" fmla="*/ 468 h 581"/>
                <a:gd name="T52" fmla="*/ 607 w 632"/>
                <a:gd name="T53" fmla="*/ 469 h 581"/>
                <a:gd name="T54" fmla="*/ 24 w 632"/>
                <a:gd name="T55" fmla="*/ 469 h 581"/>
                <a:gd name="T56" fmla="*/ 20 w 632"/>
                <a:gd name="T57" fmla="*/ 468 h 581"/>
                <a:gd name="T58" fmla="*/ 20 w 632"/>
                <a:gd name="T59" fmla="*/ 24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32" h="581">
                  <a:moveTo>
                    <a:pt x="24" y="491"/>
                  </a:moveTo>
                  <a:lnTo>
                    <a:pt x="24" y="491"/>
                  </a:lnTo>
                  <a:cubicBezTo>
                    <a:pt x="305" y="491"/>
                    <a:pt x="305" y="491"/>
                    <a:pt x="305" y="491"/>
                  </a:cubicBezTo>
                  <a:cubicBezTo>
                    <a:pt x="305" y="559"/>
                    <a:pt x="305" y="559"/>
                    <a:pt x="305" y="559"/>
                  </a:cubicBezTo>
                  <a:cubicBezTo>
                    <a:pt x="134" y="559"/>
                    <a:pt x="134" y="559"/>
                    <a:pt x="134" y="559"/>
                  </a:cubicBezTo>
                  <a:cubicBezTo>
                    <a:pt x="128" y="559"/>
                    <a:pt x="124" y="563"/>
                    <a:pt x="124" y="569"/>
                  </a:cubicBezTo>
                  <a:cubicBezTo>
                    <a:pt x="124" y="575"/>
                    <a:pt x="128" y="580"/>
                    <a:pt x="134" y="580"/>
                  </a:cubicBezTo>
                  <a:cubicBezTo>
                    <a:pt x="497" y="580"/>
                    <a:pt x="497" y="580"/>
                    <a:pt x="497" y="580"/>
                  </a:cubicBezTo>
                  <a:cubicBezTo>
                    <a:pt x="502" y="580"/>
                    <a:pt x="508" y="575"/>
                    <a:pt x="508" y="569"/>
                  </a:cubicBezTo>
                  <a:cubicBezTo>
                    <a:pt x="508" y="563"/>
                    <a:pt x="502" y="559"/>
                    <a:pt x="497" y="559"/>
                  </a:cubicBezTo>
                  <a:cubicBezTo>
                    <a:pt x="326" y="559"/>
                    <a:pt x="326" y="559"/>
                    <a:pt x="326" y="559"/>
                  </a:cubicBezTo>
                  <a:cubicBezTo>
                    <a:pt x="326" y="491"/>
                    <a:pt x="326" y="491"/>
                    <a:pt x="326" y="491"/>
                  </a:cubicBezTo>
                  <a:cubicBezTo>
                    <a:pt x="607" y="491"/>
                    <a:pt x="607" y="491"/>
                    <a:pt x="607" y="491"/>
                  </a:cubicBezTo>
                  <a:cubicBezTo>
                    <a:pt x="620" y="491"/>
                    <a:pt x="631" y="480"/>
                    <a:pt x="631" y="468"/>
                  </a:cubicBezTo>
                  <a:cubicBezTo>
                    <a:pt x="631" y="24"/>
                    <a:pt x="631" y="24"/>
                    <a:pt x="631" y="24"/>
                  </a:cubicBezTo>
                  <a:cubicBezTo>
                    <a:pt x="631" y="10"/>
                    <a:pt x="620" y="0"/>
                    <a:pt x="60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0" y="0"/>
                    <a:pt x="0" y="10"/>
                    <a:pt x="0" y="24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0" y="480"/>
                    <a:pt x="10" y="491"/>
                    <a:pt x="24" y="491"/>
                  </a:cubicBezTo>
                  <a:close/>
                  <a:moveTo>
                    <a:pt x="20" y="24"/>
                  </a:moveTo>
                  <a:lnTo>
                    <a:pt x="20" y="24"/>
                  </a:lnTo>
                  <a:cubicBezTo>
                    <a:pt x="20" y="22"/>
                    <a:pt x="21" y="21"/>
                    <a:pt x="24" y="21"/>
                  </a:cubicBezTo>
                  <a:cubicBezTo>
                    <a:pt x="607" y="21"/>
                    <a:pt x="607" y="21"/>
                    <a:pt x="607" y="21"/>
                  </a:cubicBezTo>
                  <a:cubicBezTo>
                    <a:pt x="608" y="21"/>
                    <a:pt x="609" y="22"/>
                    <a:pt x="609" y="24"/>
                  </a:cubicBezTo>
                  <a:cubicBezTo>
                    <a:pt x="609" y="468"/>
                    <a:pt x="609" y="468"/>
                    <a:pt x="609" y="468"/>
                  </a:cubicBezTo>
                  <a:cubicBezTo>
                    <a:pt x="609" y="468"/>
                    <a:pt x="608" y="469"/>
                    <a:pt x="607" y="469"/>
                  </a:cubicBezTo>
                  <a:cubicBezTo>
                    <a:pt x="24" y="469"/>
                    <a:pt x="24" y="469"/>
                    <a:pt x="24" y="469"/>
                  </a:cubicBezTo>
                  <a:cubicBezTo>
                    <a:pt x="21" y="469"/>
                    <a:pt x="20" y="468"/>
                    <a:pt x="20" y="468"/>
                  </a:cubicBezTo>
                  <a:lnTo>
                    <a:pt x="20" y="2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306"/>
            <p:cNvSpPr>
              <a:spLocks noChangeArrowheads="1"/>
            </p:cNvSpPr>
            <p:nvPr/>
          </p:nvSpPr>
          <p:spPr bwMode="auto">
            <a:xfrm>
              <a:off x="552681" y="1945729"/>
              <a:ext cx="241748" cy="152362"/>
            </a:xfrm>
            <a:custGeom>
              <a:avLst/>
              <a:gdLst>
                <a:gd name="T0" fmla="*/ 23 w 526"/>
                <a:gd name="T1" fmla="*/ 330 h 331"/>
                <a:gd name="T2" fmla="*/ 23 w 526"/>
                <a:gd name="T3" fmla="*/ 330 h 331"/>
                <a:gd name="T4" fmla="*/ 502 w 526"/>
                <a:gd name="T5" fmla="*/ 330 h 331"/>
                <a:gd name="T6" fmla="*/ 525 w 526"/>
                <a:gd name="T7" fmla="*/ 308 h 331"/>
                <a:gd name="T8" fmla="*/ 525 w 526"/>
                <a:gd name="T9" fmla="*/ 22 h 331"/>
                <a:gd name="T10" fmla="*/ 502 w 526"/>
                <a:gd name="T11" fmla="*/ 0 h 331"/>
                <a:gd name="T12" fmla="*/ 23 w 526"/>
                <a:gd name="T13" fmla="*/ 0 h 331"/>
                <a:gd name="T14" fmla="*/ 0 w 526"/>
                <a:gd name="T15" fmla="*/ 22 h 331"/>
                <a:gd name="T16" fmla="*/ 0 w 526"/>
                <a:gd name="T17" fmla="*/ 308 h 331"/>
                <a:gd name="T18" fmla="*/ 23 w 526"/>
                <a:gd name="T19" fmla="*/ 330 h 331"/>
                <a:gd name="T20" fmla="*/ 23 w 526"/>
                <a:gd name="T21" fmla="*/ 21 h 331"/>
                <a:gd name="T22" fmla="*/ 23 w 526"/>
                <a:gd name="T23" fmla="*/ 21 h 331"/>
                <a:gd name="T24" fmla="*/ 503 w 526"/>
                <a:gd name="T25" fmla="*/ 22 h 331"/>
                <a:gd name="T26" fmla="*/ 503 w 526"/>
                <a:gd name="T27" fmla="*/ 308 h 331"/>
                <a:gd name="T28" fmla="*/ 502 w 526"/>
                <a:gd name="T29" fmla="*/ 308 h 331"/>
                <a:gd name="T30" fmla="*/ 22 w 526"/>
                <a:gd name="T31" fmla="*/ 308 h 331"/>
                <a:gd name="T32" fmla="*/ 23 w 526"/>
                <a:gd name="T33" fmla="*/ 21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6" h="331">
                  <a:moveTo>
                    <a:pt x="23" y="330"/>
                  </a:moveTo>
                  <a:lnTo>
                    <a:pt x="23" y="330"/>
                  </a:lnTo>
                  <a:cubicBezTo>
                    <a:pt x="502" y="330"/>
                    <a:pt x="502" y="330"/>
                    <a:pt x="502" y="330"/>
                  </a:cubicBezTo>
                  <a:cubicBezTo>
                    <a:pt x="514" y="330"/>
                    <a:pt x="525" y="320"/>
                    <a:pt x="525" y="308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25" y="9"/>
                    <a:pt x="514" y="0"/>
                    <a:pt x="50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20"/>
                    <a:pt x="10" y="330"/>
                    <a:pt x="23" y="330"/>
                  </a:cubicBezTo>
                  <a:close/>
                  <a:moveTo>
                    <a:pt x="23" y="21"/>
                  </a:moveTo>
                  <a:lnTo>
                    <a:pt x="23" y="21"/>
                  </a:lnTo>
                  <a:cubicBezTo>
                    <a:pt x="503" y="22"/>
                    <a:pt x="503" y="22"/>
                    <a:pt x="503" y="22"/>
                  </a:cubicBezTo>
                  <a:cubicBezTo>
                    <a:pt x="503" y="308"/>
                    <a:pt x="503" y="308"/>
                    <a:pt x="503" y="308"/>
                  </a:cubicBezTo>
                  <a:cubicBezTo>
                    <a:pt x="502" y="308"/>
                    <a:pt x="502" y="308"/>
                    <a:pt x="502" y="308"/>
                  </a:cubicBezTo>
                  <a:cubicBezTo>
                    <a:pt x="22" y="308"/>
                    <a:pt x="22" y="308"/>
                    <a:pt x="22" y="308"/>
                  </a:cubicBezTo>
                  <a:lnTo>
                    <a:pt x="23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399009" y="2306951"/>
            <a:ext cx="3170066" cy="2673422"/>
            <a:chOff x="528303" y="1921351"/>
            <a:chExt cx="290504" cy="268158"/>
          </a:xfrm>
          <a:solidFill>
            <a:srgbClr val="0078EF"/>
          </a:solidFill>
        </p:grpSpPr>
        <p:sp>
          <p:nvSpPr>
            <p:cNvPr id="18" name="Freeform 305"/>
            <p:cNvSpPr>
              <a:spLocks noChangeArrowheads="1"/>
            </p:cNvSpPr>
            <p:nvPr/>
          </p:nvSpPr>
          <p:spPr bwMode="auto">
            <a:xfrm>
              <a:off x="528303" y="1921351"/>
              <a:ext cx="290504" cy="268158"/>
            </a:xfrm>
            <a:custGeom>
              <a:avLst/>
              <a:gdLst>
                <a:gd name="T0" fmla="*/ 24 w 632"/>
                <a:gd name="T1" fmla="*/ 491 h 581"/>
                <a:gd name="T2" fmla="*/ 24 w 632"/>
                <a:gd name="T3" fmla="*/ 491 h 581"/>
                <a:gd name="T4" fmla="*/ 305 w 632"/>
                <a:gd name="T5" fmla="*/ 491 h 581"/>
                <a:gd name="T6" fmla="*/ 305 w 632"/>
                <a:gd name="T7" fmla="*/ 559 h 581"/>
                <a:gd name="T8" fmla="*/ 134 w 632"/>
                <a:gd name="T9" fmla="*/ 559 h 581"/>
                <a:gd name="T10" fmla="*/ 124 w 632"/>
                <a:gd name="T11" fmla="*/ 569 h 581"/>
                <a:gd name="T12" fmla="*/ 134 w 632"/>
                <a:gd name="T13" fmla="*/ 580 h 581"/>
                <a:gd name="T14" fmla="*/ 497 w 632"/>
                <a:gd name="T15" fmla="*/ 580 h 581"/>
                <a:gd name="T16" fmla="*/ 508 w 632"/>
                <a:gd name="T17" fmla="*/ 569 h 581"/>
                <a:gd name="T18" fmla="*/ 497 w 632"/>
                <a:gd name="T19" fmla="*/ 559 h 581"/>
                <a:gd name="T20" fmla="*/ 326 w 632"/>
                <a:gd name="T21" fmla="*/ 559 h 581"/>
                <a:gd name="T22" fmla="*/ 326 w 632"/>
                <a:gd name="T23" fmla="*/ 491 h 581"/>
                <a:gd name="T24" fmla="*/ 607 w 632"/>
                <a:gd name="T25" fmla="*/ 491 h 581"/>
                <a:gd name="T26" fmla="*/ 631 w 632"/>
                <a:gd name="T27" fmla="*/ 468 h 581"/>
                <a:gd name="T28" fmla="*/ 631 w 632"/>
                <a:gd name="T29" fmla="*/ 24 h 581"/>
                <a:gd name="T30" fmla="*/ 607 w 632"/>
                <a:gd name="T31" fmla="*/ 0 h 581"/>
                <a:gd name="T32" fmla="*/ 24 w 632"/>
                <a:gd name="T33" fmla="*/ 0 h 581"/>
                <a:gd name="T34" fmla="*/ 0 w 632"/>
                <a:gd name="T35" fmla="*/ 24 h 581"/>
                <a:gd name="T36" fmla="*/ 0 w 632"/>
                <a:gd name="T37" fmla="*/ 468 h 581"/>
                <a:gd name="T38" fmla="*/ 24 w 632"/>
                <a:gd name="T39" fmla="*/ 491 h 581"/>
                <a:gd name="T40" fmla="*/ 20 w 632"/>
                <a:gd name="T41" fmla="*/ 24 h 581"/>
                <a:gd name="T42" fmla="*/ 20 w 632"/>
                <a:gd name="T43" fmla="*/ 24 h 581"/>
                <a:gd name="T44" fmla="*/ 24 w 632"/>
                <a:gd name="T45" fmla="*/ 21 h 581"/>
                <a:gd name="T46" fmla="*/ 607 w 632"/>
                <a:gd name="T47" fmla="*/ 21 h 581"/>
                <a:gd name="T48" fmla="*/ 609 w 632"/>
                <a:gd name="T49" fmla="*/ 24 h 581"/>
                <a:gd name="T50" fmla="*/ 609 w 632"/>
                <a:gd name="T51" fmla="*/ 468 h 581"/>
                <a:gd name="T52" fmla="*/ 607 w 632"/>
                <a:gd name="T53" fmla="*/ 469 h 581"/>
                <a:gd name="T54" fmla="*/ 24 w 632"/>
                <a:gd name="T55" fmla="*/ 469 h 581"/>
                <a:gd name="T56" fmla="*/ 20 w 632"/>
                <a:gd name="T57" fmla="*/ 468 h 581"/>
                <a:gd name="T58" fmla="*/ 20 w 632"/>
                <a:gd name="T59" fmla="*/ 24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32" h="581">
                  <a:moveTo>
                    <a:pt x="24" y="491"/>
                  </a:moveTo>
                  <a:lnTo>
                    <a:pt x="24" y="491"/>
                  </a:lnTo>
                  <a:cubicBezTo>
                    <a:pt x="305" y="491"/>
                    <a:pt x="305" y="491"/>
                    <a:pt x="305" y="491"/>
                  </a:cubicBezTo>
                  <a:cubicBezTo>
                    <a:pt x="305" y="559"/>
                    <a:pt x="305" y="559"/>
                    <a:pt x="305" y="559"/>
                  </a:cubicBezTo>
                  <a:cubicBezTo>
                    <a:pt x="134" y="559"/>
                    <a:pt x="134" y="559"/>
                    <a:pt x="134" y="559"/>
                  </a:cubicBezTo>
                  <a:cubicBezTo>
                    <a:pt x="128" y="559"/>
                    <a:pt x="124" y="563"/>
                    <a:pt x="124" y="569"/>
                  </a:cubicBezTo>
                  <a:cubicBezTo>
                    <a:pt x="124" y="575"/>
                    <a:pt x="128" y="580"/>
                    <a:pt x="134" y="580"/>
                  </a:cubicBezTo>
                  <a:cubicBezTo>
                    <a:pt x="497" y="580"/>
                    <a:pt x="497" y="580"/>
                    <a:pt x="497" y="580"/>
                  </a:cubicBezTo>
                  <a:cubicBezTo>
                    <a:pt x="502" y="580"/>
                    <a:pt x="508" y="575"/>
                    <a:pt x="508" y="569"/>
                  </a:cubicBezTo>
                  <a:cubicBezTo>
                    <a:pt x="508" y="563"/>
                    <a:pt x="502" y="559"/>
                    <a:pt x="497" y="559"/>
                  </a:cubicBezTo>
                  <a:cubicBezTo>
                    <a:pt x="326" y="559"/>
                    <a:pt x="326" y="559"/>
                    <a:pt x="326" y="559"/>
                  </a:cubicBezTo>
                  <a:cubicBezTo>
                    <a:pt x="326" y="491"/>
                    <a:pt x="326" y="491"/>
                    <a:pt x="326" y="491"/>
                  </a:cubicBezTo>
                  <a:cubicBezTo>
                    <a:pt x="607" y="491"/>
                    <a:pt x="607" y="491"/>
                    <a:pt x="607" y="491"/>
                  </a:cubicBezTo>
                  <a:cubicBezTo>
                    <a:pt x="620" y="491"/>
                    <a:pt x="631" y="480"/>
                    <a:pt x="631" y="468"/>
                  </a:cubicBezTo>
                  <a:cubicBezTo>
                    <a:pt x="631" y="24"/>
                    <a:pt x="631" y="24"/>
                    <a:pt x="631" y="24"/>
                  </a:cubicBezTo>
                  <a:cubicBezTo>
                    <a:pt x="631" y="10"/>
                    <a:pt x="620" y="0"/>
                    <a:pt x="60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0" y="0"/>
                    <a:pt x="0" y="10"/>
                    <a:pt x="0" y="24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0" y="480"/>
                    <a:pt x="10" y="491"/>
                    <a:pt x="24" y="491"/>
                  </a:cubicBezTo>
                  <a:close/>
                  <a:moveTo>
                    <a:pt x="20" y="24"/>
                  </a:moveTo>
                  <a:lnTo>
                    <a:pt x="20" y="24"/>
                  </a:lnTo>
                  <a:cubicBezTo>
                    <a:pt x="20" y="22"/>
                    <a:pt x="21" y="21"/>
                    <a:pt x="24" y="21"/>
                  </a:cubicBezTo>
                  <a:cubicBezTo>
                    <a:pt x="607" y="21"/>
                    <a:pt x="607" y="21"/>
                    <a:pt x="607" y="21"/>
                  </a:cubicBezTo>
                  <a:cubicBezTo>
                    <a:pt x="608" y="21"/>
                    <a:pt x="609" y="22"/>
                    <a:pt x="609" y="24"/>
                  </a:cubicBezTo>
                  <a:cubicBezTo>
                    <a:pt x="609" y="468"/>
                    <a:pt x="609" y="468"/>
                    <a:pt x="609" y="468"/>
                  </a:cubicBezTo>
                  <a:cubicBezTo>
                    <a:pt x="609" y="468"/>
                    <a:pt x="608" y="469"/>
                    <a:pt x="607" y="469"/>
                  </a:cubicBezTo>
                  <a:cubicBezTo>
                    <a:pt x="24" y="469"/>
                    <a:pt x="24" y="469"/>
                    <a:pt x="24" y="469"/>
                  </a:cubicBezTo>
                  <a:cubicBezTo>
                    <a:pt x="21" y="469"/>
                    <a:pt x="20" y="468"/>
                    <a:pt x="20" y="468"/>
                  </a:cubicBezTo>
                  <a:lnTo>
                    <a:pt x="20" y="2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306"/>
            <p:cNvSpPr>
              <a:spLocks noChangeArrowheads="1"/>
            </p:cNvSpPr>
            <p:nvPr/>
          </p:nvSpPr>
          <p:spPr bwMode="auto">
            <a:xfrm>
              <a:off x="552681" y="1945729"/>
              <a:ext cx="241748" cy="152362"/>
            </a:xfrm>
            <a:custGeom>
              <a:avLst/>
              <a:gdLst>
                <a:gd name="T0" fmla="*/ 23 w 526"/>
                <a:gd name="T1" fmla="*/ 330 h 331"/>
                <a:gd name="T2" fmla="*/ 23 w 526"/>
                <a:gd name="T3" fmla="*/ 330 h 331"/>
                <a:gd name="T4" fmla="*/ 502 w 526"/>
                <a:gd name="T5" fmla="*/ 330 h 331"/>
                <a:gd name="T6" fmla="*/ 525 w 526"/>
                <a:gd name="T7" fmla="*/ 308 h 331"/>
                <a:gd name="T8" fmla="*/ 525 w 526"/>
                <a:gd name="T9" fmla="*/ 22 h 331"/>
                <a:gd name="T10" fmla="*/ 502 w 526"/>
                <a:gd name="T11" fmla="*/ 0 h 331"/>
                <a:gd name="T12" fmla="*/ 23 w 526"/>
                <a:gd name="T13" fmla="*/ 0 h 331"/>
                <a:gd name="T14" fmla="*/ 0 w 526"/>
                <a:gd name="T15" fmla="*/ 22 h 331"/>
                <a:gd name="T16" fmla="*/ 0 w 526"/>
                <a:gd name="T17" fmla="*/ 308 h 331"/>
                <a:gd name="T18" fmla="*/ 23 w 526"/>
                <a:gd name="T19" fmla="*/ 330 h 331"/>
                <a:gd name="T20" fmla="*/ 23 w 526"/>
                <a:gd name="T21" fmla="*/ 21 h 331"/>
                <a:gd name="T22" fmla="*/ 23 w 526"/>
                <a:gd name="T23" fmla="*/ 21 h 331"/>
                <a:gd name="T24" fmla="*/ 503 w 526"/>
                <a:gd name="T25" fmla="*/ 22 h 331"/>
                <a:gd name="T26" fmla="*/ 503 w 526"/>
                <a:gd name="T27" fmla="*/ 308 h 331"/>
                <a:gd name="T28" fmla="*/ 502 w 526"/>
                <a:gd name="T29" fmla="*/ 308 h 331"/>
                <a:gd name="T30" fmla="*/ 22 w 526"/>
                <a:gd name="T31" fmla="*/ 308 h 331"/>
                <a:gd name="T32" fmla="*/ 23 w 526"/>
                <a:gd name="T33" fmla="*/ 21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6" h="331">
                  <a:moveTo>
                    <a:pt x="23" y="330"/>
                  </a:moveTo>
                  <a:lnTo>
                    <a:pt x="23" y="330"/>
                  </a:lnTo>
                  <a:cubicBezTo>
                    <a:pt x="502" y="330"/>
                    <a:pt x="502" y="330"/>
                    <a:pt x="502" y="330"/>
                  </a:cubicBezTo>
                  <a:cubicBezTo>
                    <a:pt x="514" y="330"/>
                    <a:pt x="525" y="320"/>
                    <a:pt x="525" y="308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25" y="9"/>
                    <a:pt x="514" y="0"/>
                    <a:pt x="50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20"/>
                    <a:pt x="10" y="330"/>
                    <a:pt x="23" y="330"/>
                  </a:cubicBezTo>
                  <a:close/>
                  <a:moveTo>
                    <a:pt x="23" y="21"/>
                  </a:moveTo>
                  <a:lnTo>
                    <a:pt x="23" y="21"/>
                  </a:lnTo>
                  <a:cubicBezTo>
                    <a:pt x="503" y="22"/>
                    <a:pt x="503" y="22"/>
                    <a:pt x="503" y="22"/>
                  </a:cubicBezTo>
                  <a:cubicBezTo>
                    <a:pt x="503" y="308"/>
                    <a:pt x="503" y="308"/>
                    <a:pt x="503" y="308"/>
                  </a:cubicBezTo>
                  <a:cubicBezTo>
                    <a:pt x="502" y="308"/>
                    <a:pt x="502" y="308"/>
                    <a:pt x="502" y="308"/>
                  </a:cubicBezTo>
                  <a:cubicBezTo>
                    <a:pt x="22" y="308"/>
                    <a:pt x="22" y="308"/>
                    <a:pt x="22" y="308"/>
                  </a:cubicBezTo>
                  <a:lnTo>
                    <a:pt x="23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282446" y="1789347"/>
            <a:ext cx="1842493" cy="522258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spcAft>
                <a:spcPts val="1800"/>
              </a:spcAft>
              <a:buNone/>
            </a:pPr>
            <a:r>
              <a:rPr lang="en-US" sz="2400" dirty="0" smtClean="0"/>
              <a:t>NimbusServer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5307178" y="1812038"/>
            <a:ext cx="1723937" cy="387207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spcAft>
                <a:spcPts val="1800"/>
              </a:spcAft>
              <a:buNone/>
            </a:pPr>
            <a:r>
              <a:rPr lang="en-US" sz="2400" dirty="0" err="1" smtClean="0"/>
              <a:t>NimbusClient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925931" y="1812038"/>
            <a:ext cx="2116222" cy="22194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>
              <a:spcAft>
                <a:spcPts val="1800"/>
              </a:spcAft>
              <a:buNone/>
            </a:pPr>
            <a:r>
              <a:rPr lang="en-US" sz="2400" dirty="0" err="1" smtClean="0"/>
              <a:t>NimbusWindows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1282446" y="4046229"/>
            <a:ext cx="1842493" cy="522258"/>
          </a:xfrm>
          <a:prstGeom prst="rect">
            <a:avLst/>
          </a:prstGeom>
        </p:spPr>
        <p:txBody>
          <a:bodyPr vert="horz" wrap="square" lIns="0" tIns="0" rIns="0" bIns="0" rtlCol="0">
            <a:normAutofit fontScale="92500"/>
          </a:bodyPr>
          <a:lstStyle/>
          <a:p>
            <a:pPr marL="0" indent="0">
              <a:spcAft>
                <a:spcPts val="1800"/>
              </a:spcAft>
              <a:buNone/>
            </a:pPr>
            <a:r>
              <a:rPr lang="en-US" sz="2400" dirty="0" smtClean="0"/>
              <a:t>App Containers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5484505" y="4046229"/>
            <a:ext cx="1842493" cy="522258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spcAft>
                <a:spcPts val="1800"/>
              </a:spcAft>
              <a:buNone/>
            </a:pPr>
            <a:r>
              <a:rPr lang="en-US" sz="2400" dirty="0" smtClean="0"/>
              <a:t>Client Apps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9332825" y="4046229"/>
            <a:ext cx="1842493" cy="522258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spcAft>
                <a:spcPts val="1800"/>
              </a:spcAft>
              <a:buNone/>
            </a:pPr>
            <a:r>
              <a:rPr lang="en-US" sz="2400" dirty="0" smtClean="0"/>
              <a:t>Server Apps</a:t>
            </a:r>
            <a:endParaRPr lang="en-US" sz="2400" dirty="0"/>
          </a:p>
        </p:txBody>
      </p:sp>
      <p:pic>
        <p:nvPicPr>
          <p:cNvPr id="26" name="Picture 4" descr="C:\Users\HRABI~1.COR\AppData\Local\Temp\SNAGHTML2d27ca6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177" y="1869476"/>
            <a:ext cx="294961" cy="29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C:\Users\HRABI~1.COR\AppData\Local\Temp\SNAGHTML2d27ca6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9114" y="1885840"/>
            <a:ext cx="294961" cy="29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Image result for CentOS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306" y="1840345"/>
            <a:ext cx="331697" cy="330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1249226" y="2855893"/>
            <a:ext cx="1875713" cy="931534"/>
          </a:xfrm>
          <a:prstGeom prst="rect">
            <a:avLst/>
          </a:prstGeom>
        </p:spPr>
        <p:txBody>
          <a:bodyPr vert="horz" wrap="none" lIns="0" tIns="0" rIns="0" bIns="0" rtlCol="0">
            <a:normAutofit fontScale="77500" lnSpcReduction="20000"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 smtClean="0"/>
              <a:t>Octane</a:t>
            </a:r>
            <a:endParaRPr lang="en-US" sz="24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 smtClean="0"/>
              <a:t>ALM / QC</a:t>
            </a:r>
            <a:endParaRPr lang="en-US" sz="24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 smtClean="0"/>
              <a:t>Jira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 smtClean="0"/>
              <a:t>Chrome</a:t>
            </a:r>
            <a:endParaRPr lang="en-US" sz="2400" dirty="0"/>
          </a:p>
          <a:p>
            <a:pPr marL="0" indent="0">
              <a:spcAft>
                <a:spcPts val="1800"/>
              </a:spcAft>
              <a:buNone/>
            </a:pP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5228788" y="2843714"/>
            <a:ext cx="1875713" cy="931534"/>
          </a:xfrm>
          <a:prstGeom prst="rect">
            <a:avLst/>
          </a:prstGeom>
        </p:spPr>
        <p:txBody>
          <a:bodyPr vert="horz" wrap="none" lIns="0" tIns="0" rIns="0" bIns="0" rtlCol="0">
            <a:normAutofit fontScale="77500" lnSpcReduction="20000"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 smtClean="0"/>
              <a:t>UFT One</a:t>
            </a:r>
            <a:endParaRPr lang="en-US" sz="24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 err="1" smtClean="0"/>
              <a:t>LoadRunner</a:t>
            </a:r>
            <a:r>
              <a:rPr lang="en-US" sz="2400" dirty="0" smtClean="0"/>
              <a:t> Pro</a:t>
            </a:r>
            <a:endParaRPr lang="en-US" sz="24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 smtClean="0"/>
              <a:t>Silk Test</a:t>
            </a:r>
            <a:endParaRPr lang="en-US" sz="24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 smtClean="0"/>
              <a:t>Chrome</a:t>
            </a:r>
            <a:endParaRPr lang="en-US" sz="2400" dirty="0"/>
          </a:p>
          <a:p>
            <a:pPr marL="0" indent="0">
              <a:spcAft>
                <a:spcPts val="1800"/>
              </a:spcAft>
              <a:buNone/>
            </a:pPr>
            <a:endParaRPr lang="en-US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9046185" y="2855893"/>
            <a:ext cx="1995968" cy="931534"/>
          </a:xfrm>
          <a:prstGeom prst="rect">
            <a:avLst/>
          </a:prstGeom>
        </p:spPr>
        <p:txBody>
          <a:bodyPr vert="horz" wrap="none" lIns="0" tIns="0" rIns="0" bIns="0" rtlCol="0">
            <a:normAutofit fontScale="77500" lnSpcReduction="20000"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 smtClean="0"/>
              <a:t>Dimensions RM</a:t>
            </a:r>
            <a:endParaRPr lang="en-US" sz="24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 smtClean="0"/>
              <a:t>Silk Central</a:t>
            </a:r>
            <a:endParaRPr lang="en-US" sz="24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 smtClean="0"/>
              <a:t>Release Control</a:t>
            </a:r>
            <a:endParaRPr lang="en-US" sz="24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 smtClean="0"/>
              <a:t>Chrome</a:t>
            </a:r>
            <a:endParaRPr lang="en-US" sz="2400" dirty="0"/>
          </a:p>
          <a:p>
            <a:pPr marL="0" indent="0">
              <a:spcAft>
                <a:spcPts val="1800"/>
              </a:spcAft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156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3039" descr="Title 1"/>
          <p:cNvSpPr>
            <a:spLocks noGrp="1"/>
          </p:cNvSpPr>
          <p:nvPr>
            <p:ph type="title"/>
          </p:nvPr>
        </p:nvSpPr>
        <p:spPr>
          <a:xfrm>
            <a:off x="946786" y="432546"/>
            <a:ext cx="10311765" cy="542548"/>
          </a:xfrm>
        </p:spPr>
        <p:txBody>
          <a:bodyPr>
            <a:normAutofit fontScale="90000"/>
          </a:bodyPr>
          <a:lstStyle/>
          <a:p>
            <a:r>
              <a:rPr lang="en-US" dirty="0"/>
              <a:t>Nimbus Platform </a:t>
            </a:r>
            <a:r>
              <a:rPr lang="en-US" dirty="0" smtClean="0"/>
              <a:t>– Architecture</a:t>
            </a:r>
            <a:endParaRPr lang="en-US" dirty="0"/>
          </a:p>
        </p:txBody>
      </p:sp>
      <p:pic>
        <p:nvPicPr>
          <p:cNvPr id="24" name="Picture 4" descr="Image result for docker">
            <a:extLst>
              <a:ext uri="{FF2B5EF4-FFF2-40B4-BE49-F238E27FC236}">
                <a16:creationId xmlns="" xmlns:a16="http://schemas.microsoft.com/office/drawing/2014/main" id="{EB540C16-C125-4C71-8738-513C46E2E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710" y="5443629"/>
            <a:ext cx="731520" cy="65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Rounded Rectangle 62">
            <a:extLst>
              <a:ext uri="{FF2B5EF4-FFF2-40B4-BE49-F238E27FC236}">
                <a16:creationId xmlns="" xmlns:a16="http://schemas.microsoft.com/office/drawing/2014/main" id="{470ECBF8-A6B1-467B-8569-0A5E10A3A9CE}"/>
              </a:ext>
            </a:extLst>
          </p:cNvPr>
          <p:cNvSpPr/>
          <p:nvPr/>
        </p:nvSpPr>
        <p:spPr>
          <a:xfrm>
            <a:off x="8982517" y="2558102"/>
            <a:ext cx="2882493" cy="369059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hangingPunct="1"/>
            <a:endParaRPr lang="en-US" kern="1200">
              <a:solidFill>
                <a:srgbClr val="FFFFFF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377856C3-60D8-48AC-B9D3-4277FBBF5C4F}"/>
              </a:ext>
            </a:extLst>
          </p:cNvPr>
          <p:cNvSpPr txBox="1"/>
          <p:nvPr/>
        </p:nvSpPr>
        <p:spPr>
          <a:xfrm>
            <a:off x="9344160" y="2083084"/>
            <a:ext cx="1932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hangingPunct="1"/>
            <a:r>
              <a:rPr lang="en-US" kern="1200">
                <a:solidFill>
                  <a:srgbClr val="000000"/>
                </a:solidFill>
              </a:rPr>
              <a:t>Nimbus Windows</a:t>
            </a:r>
          </a:p>
        </p:txBody>
      </p:sp>
      <p:pic>
        <p:nvPicPr>
          <p:cNvPr id="115" name="Picture 4" descr="C:\Users\HRABI~1.COR\AppData\Local\Temp\SNAGHTML2d27ca6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795" y="2123512"/>
            <a:ext cx="294961" cy="29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TextBox 116">
            <a:extLst>
              <a:ext uri="{FF2B5EF4-FFF2-40B4-BE49-F238E27FC236}">
                <a16:creationId xmlns="" xmlns:a16="http://schemas.microsoft.com/office/drawing/2014/main" id="{6AAE95E8-82B8-4267-8AB6-DD76DB80DFE1}"/>
              </a:ext>
            </a:extLst>
          </p:cNvPr>
          <p:cNvSpPr txBox="1"/>
          <p:nvPr/>
        </p:nvSpPr>
        <p:spPr>
          <a:xfrm>
            <a:off x="9201522" y="2603200"/>
            <a:ext cx="8880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hangingPunct="1"/>
            <a:r>
              <a:rPr lang="en-US" sz="800" kern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Silk Central</a:t>
            </a:r>
          </a:p>
        </p:txBody>
      </p:sp>
      <p:pic>
        <p:nvPicPr>
          <p:cNvPr id="121" name="Picture 6" descr="C:\Users\HRABI~1.COR\AppData\Local\Temp\SNAGHTML2c352cb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715" y="2892492"/>
            <a:ext cx="584683" cy="58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6" name="TextBox 155">
            <a:extLst>
              <a:ext uri="{FF2B5EF4-FFF2-40B4-BE49-F238E27FC236}">
                <a16:creationId xmlns="" xmlns:a16="http://schemas.microsoft.com/office/drawing/2014/main" id="{75BD08D2-679C-4B43-801A-11F3FA4A1963}"/>
              </a:ext>
            </a:extLst>
          </p:cNvPr>
          <p:cNvSpPr txBox="1"/>
          <p:nvPr/>
        </p:nvSpPr>
        <p:spPr>
          <a:xfrm>
            <a:off x="9995383" y="2598377"/>
            <a:ext cx="888047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377" hangingPunct="1"/>
            <a:r>
              <a:rPr lang="en-US" sz="800" kern="1200" dirty="0">
                <a:solidFill>
                  <a:srgbClr val="000000"/>
                </a:solidFill>
                <a:latin typeface="Arial"/>
                <a:cs typeface="Arial"/>
              </a:rPr>
              <a:t>UFT </a:t>
            </a:r>
            <a:r>
              <a:rPr lang="en-US" sz="800" kern="1200" dirty="0" smtClean="0">
                <a:solidFill>
                  <a:srgbClr val="000000"/>
                </a:solidFill>
                <a:latin typeface="Arial"/>
                <a:cs typeface="Arial"/>
              </a:rPr>
              <a:t>For </a:t>
            </a:r>
            <a:r>
              <a:rPr lang="en-US" sz="800" kern="1200" dirty="0">
                <a:solidFill>
                  <a:srgbClr val="000000"/>
                </a:solidFill>
                <a:latin typeface="Arial"/>
                <a:cs typeface="Arial"/>
              </a:rPr>
              <a:t>RPA</a:t>
            </a:r>
          </a:p>
        </p:txBody>
      </p:sp>
      <p:pic>
        <p:nvPicPr>
          <p:cNvPr id="157" name="Picture 1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5811" y="2977851"/>
            <a:ext cx="567942" cy="491878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="" xmlns:a16="http://schemas.microsoft.com/office/drawing/2014/main" id="{AE3F0CE3-C333-4329-B509-A03F7EAB92E8}"/>
              </a:ext>
            </a:extLst>
          </p:cNvPr>
          <p:cNvSpPr txBox="1"/>
          <p:nvPr/>
        </p:nvSpPr>
        <p:spPr>
          <a:xfrm>
            <a:off x="10762464" y="2615570"/>
            <a:ext cx="8880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hangingPunct="1"/>
            <a:r>
              <a:rPr lang="en-US" sz="800" kern="12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RPA Clients</a:t>
            </a:r>
            <a:endParaRPr lang="en-US" sz="800" kern="1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5" name="Picture 134">
            <a:extLst>
              <a:ext uri="{FF2B5EF4-FFF2-40B4-BE49-F238E27FC236}">
                <a16:creationId xmlns="" xmlns:a16="http://schemas.microsoft.com/office/drawing/2014/main" id="{5A838619-2C7B-4E43-BFC9-BC5CF11B2C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9673" y="3855550"/>
            <a:ext cx="550395" cy="493776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="" xmlns:a16="http://schemas.microsoft.com/office/drawing/2014/main" id="{1B107687-92F1-45B9-B42F-2ED0C52CDA7E}"/>
              </a:ext>
            </a:extLst>
          </p:cNvPr>
          <p:cNvSpPr txBox="1"/>
          <p:nvPr/>
        </p:nvSpPr>
        <p:spPr>
          <a:xfrm>
            <a:off x="9227689" y="3543912"/>
            <a:ext cx="720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hangingPunct="1"/>
            <a:r>
              <a:rPr lang="en-US" sz="800" kern="12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UFT Mobile Add-in</a:t>
            </a:r>
            <a:endParaRPr lang="en-US" sz="800" kern="1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="" xmlns:a16="http://schemas.microsoft.com/office/drawing/2014/main" id="{AE3F0CE3-C333-4329-B509-A03F7EAB92E8}"/>
              </a:ext>
            </a:extLst>
          </p:cNvPr>
          <p:cNvSpPr txBox="1"/>
          <p:nvPr/>
        </p:nvSpPr>
        <p:spPr>
          <a:xfrm>
            <a:off x="10741061" y="3541052"/>
            <a:ext cx="8880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hangingPunct="1"/>
            <a:r>
              <a:rPr lang="en-US" sz="800" kern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SBM</a:t>
            </a:r>
          </a:p>
        </p:txBody>
      </p:sp>
      <p:pic>
        <p:nvPicPr>
          <p:cNvPr id="150" name="Picture 2" descr="C:\Users\HRABI~1.COR\AppData\Local\Temp\SNAGHTML2c25937d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8571" y="3845165"/>
            <a:ext cx="556394" cy="55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TextBox 154">
            <a:extLst>
              <a:ext uri="{FF2B5EF4-FFF2-40B4-BE49-F238E27FC236}">
                <a16:creationId xmlns="" xmlns:a16="http://schemas.microsoft.com/office/drawing/2014/main" id="{AE3F0CE3-C333-4329-B509-A03F7EAB92E8}"/>
              </a:ext>
            </a:extLst>
          </p:cNvPr>
          <p:cNvSpPr txBox="1"/>
          <p:nvPr/>
        </p:nvSpPr>
        <p:spPr>
          <a:xfrm>
            <a:off x="9982744" y="3523628"/>
            <a:ext cx="888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hangingPunct="1"/>
            <a:r>
              <a:rPr lang="en-US" sz="800" kern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Release Control</a:t>
            </a:r>
          </a:p>
        </p:txBody>
      </p:sp>
      <p:pic>
        <p:nvPicPr>
          <p:cNvPr id="158" name="Picture 4" descr="C:\Users\HRABI~1.COR\AppData\Local\Temp\SNAGHTML2c2b094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887" y="3845165"/>
            <a:ext cx="562869" cy="56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4" name="TextBox 153">
            <a:extLst>
              <a:ext uri="{FF2B5EF4-FFF2-40B4-BE49-F238E27FC236}">
                <a16:creationId xmlns="" xmlns:a16="http://schemas.microsoft.com/office/drawing/2014/main" id="{0E35AFE8-B717-4896-8270-620F68A55DEF}"/>
              </a:ext>
            </a:extLst>
          </p:cNvPr>
          <p:cNvSpPr txBox="1"/>
          <p:nvPr/>
        </p:nvSpPr>
        <p:spPr>
          <a:xfrm>
            <a:off x="6753036" y="3494648"/>
            <a:ext cx="8880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hangingPunct="1"/>
            <a:r>
              <a:rPr lang="en-US" sz="800" kern="120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LoadRunner</a:t>
            </a:r>
            <a:endParaRPr lang="en-US" sz="800" kern="12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9" name="Picture 158">
            <a:extLst>
              <a:ext uri="{FF2B5EF4-FFF2-40B4-BE49-F238E27FC236}">
                <a16:creationId xmlns="" xmlns:a16="http://schemas.microsoft.com/office/drawing/2014/main" id="{21B83235-25F6-4509-9D7C-C0AC3E0D12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22739" y="3759481"/>
            <a:ext cx="548640" cy="508738"/>
          </a:xfrm>
          <a:prstGeom prst="rect">
            <a:avLst/>
          </a:prstGeom>
        </p:spPr>
      </p:pic>
      <p:sp>
        <p:nvSpPr>
          <p:cNvPr id="160" name="TextBox 159">
            <a:extLst>
              <a:ext uri="{FF2B5EF4-FFF2-40B4-BE49-F238E27FC236}">
                <a16:creationId xmlns="" xmlns:a16="http://schemas.microsoft.com/office/drawing/2014/main" id="{AE3F0CE3-C333-4329-B509-A03F7EAB92E8}"/>
              </a:ext>
            </a:extLst>
          </p:cNvPr>
          <p:cNvSpPr txBox="1"/>
          <p:nvPr/>
        </p:nvSpPr>
        <p:spPr>
          <a:xfrm>
            <a:off x="6753036" y="2610682"/>
            <a:ext cx="8880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hangingPunct="1"/>
            <a:r>
              <a:rPr lang="en-US" sz="800" kern="12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UFT Dev</a:t>
            </a:r>
            <a:endParaRPr lang="en-US" sz="800" kern="1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="" xmlns:a16="http://schemas.microsoft.com/office/drawing/2014/main" id="{75BD08D2-679C-4B43-801A-11F3FA4A1963}"/>
              </a:ext>
            </a:extLst>
          </p:cNvPr>
          <p:cNvSpPr txBox="1"/>
          <p:nvPr/>
        </p:nvSpPr>
        <p:spPr>
          <a:xfrm>
            <a:off x="5982266" y="2610682"/>
            <a:ext cx="8880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hangingPunct="1"/>
            <a:r>
              <a:rPr lang="en-US" sz="800" kern="12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UFT One</a:t>
            </a:r>
            <a:endParaRPr lang="en-US" sz="800" kern="1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="" xmlns:a16="http://schemas.microsoft.com/office/drawing/2014/main" id="{6AAE95E8-82B8-4267-8AB6-DD76DB80DFE1}"/>
              </a:ext>
            </a:extLst>
          </p:cNvPr>
          <p:cNvSpPr txBox="1"/>
          <p:nvPr/>
        </p:nvSpPr>
        <p:spPr>
          <a:xfrm>
            <a:off x="7516000" y="2610682"/>
            <a:ext cx="8880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hangingPunct="1"/>
            <a:r>
              <a:rPr lang="en-US" sz="800" kern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Sprinter</a:t>
            </a:r>
          </a:p>
        </p:txBody>
      </p:sp>
      <p:pic>
        <p:nvPicPr>
          <p:cNvPr id="168" name="Picture 167">
            <a:extLst>
              <a:ext uri="{FF2B5EF4-FFF2-40B4-BE49-F238E27FC236}">
                <a16:creationId xmlns="" xmlns:a16="http://schemas.microsoft.com/office/drawing/2014/main" id="{1F716910-0233-4413-9C90-EFBC8E3850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85703" y="2925346"/>
            <a:ext cx="548640" cy="411480"/>
          </a:xfrm>
          <a:prstGeom prst="rect">
            <a:avLst/>
          </a:prstGeom>
        </p:spPr>
      </p:pic>
      <p:sp>
        <p:nvSpPr>
          <p:cNvPr id="174" name="Rounded Rectangle 62">
            <a:extLst>
              <a:ext uri="{FF2B5EF4-FFF2-40B4-BE49-F238E27FC236}">
                <a16:creationId xmlns="" xmlns:a16="http://schemas.microsoft.com/office/drawing/2014/main" id="{470ECBF8-A6B1-467B-8569-0A5E10A3A9CE}"/>
              </a:ext>
            </a:extLst>
          </p:cNvPr>
          <p:cNvSpPr/>
          <p:nvPr/>
        </p:nvSpPr>
        <p:spPr>
          <a:xfrm>
            <a:off x="5927194" y="2549564"/>
            <a:ext cx="2652026" cy="369059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hangingPunct="1"/>
            <a:endParaRPr lang="en-US" kern="1200">
              <a:solidFill>
                <a:srgbClr val="FFFFFF"/>
              </a:solidFill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="" xmlns:a16="http://schemas.microsoft.com/office/drawing/2014/main" id="{377856C3-60D8-48AC-B9D3-4277FBBF5C4F}"/>
              </a:ext>
            </a:extLst>
          </p:cNvPr>
          <p:cNvSpPr txBox="1"/>
          <p:nvPr/>
        </p:nvSpPr>
        <p:spPr>
          <a:xfrm>
            <a:off x="6446555" y="2074945"/>
            <a:ext cx="1606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hangingPunct="1"/>
            <a:r>
              <a:rPr lang="en-US" kern="1200">
                <a:solidFill>
                  <a:srgbClr val="000000"/>
                </a:solidFill>
              </a:rPr>
              <a:t>Nimbus Client</a:t>
            </a:r>
          </a:p>
        </p:txBody>
      </p:sp>
      <p:pic>
        <p:nvPicPr>
          <p:cNvPr id="176" name="Picture 175">
            <a:extLst>
              <a:ext uri="{FF2B5EF4-FFF2-40B4-BE49-F238E27FC236}">
                <a16:creationId xmlns="" xmlns:a16="http://schemas.microsoft.com/office/drawing/2014/main" id="{F1A4DB83-7E90-4B21-8D1A-BCC55DD0CE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85703" y="3798250"/>
            <a:ext cx="548640" cy="489694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="" xmlns:a16="http://schemas.microsoft.com/office/drawing/2014/main" id="{59D53503-C6D1-45ED-9188-C4DCFE18A6CC}"/>
              </a:ext>
            </a:extLst>
          </p:cNvPr>
          <p:cNvSpPr txBox="1"/>
          <p:nvPr/>
        </p:nvSpPr>
        <p:spPr>
          <a:xfrm>
            <a:off x="7516000" y="3505153"/>
            <a:ext cx="8880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hangingPunct="1"/>
            <a:r>
              <a:rPr lang="en-US" sz="800" kern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 Designer</a:t>
            </a:r>
          </a:p>
        </p:txBody>
      </p:sp>
      <p:pic>
        <p:nvPicPr>
          <p:cNvPr id="178" name="Picture 17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2667" y="2839760"/>
            <a:ext cx="567942" cy="491878"/>
          </a:xfrm>
          <a:prstGeom prst="rect">
            <a:avLst/>
          </a:prstGeom>
        </p:spPr>
      </p:pic>
      <p:pic>
        <p:nvPicPr>
          <p:cNvPr id="179" name="Picture 17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04710" y="2886601"/>
            <a:ext cx="542857" cy="514286"/>
          </a:xfrm>
          <a:prstGeom prst="rect">
            <a:avLst/>
          </a:prstGeom>
        </p:spPr>
      </p:pic>
      <p:sp>
        <p:nvSpPr>
          <p:cNvPr id="180" name="TextBox 179">
            <a:extLst>
              <a:ext uri="{FF2B5EF4-FFF2-40B4-BE49-F238E27FC236}">
                <a16:creationId xmlns="" xmlns:a16="http://schemas.microsoft.com/office/drawing/2014/main" id="{C107E411-BFD1-4090-AD0F-C6689EC34E99}"/>
              </a:ext>
            </a:extLst>
          </p:cNvPr>
          <p:cNvSpPr txBox="1"/>
          <p:nvPr/>
        </p:nvSpPr>
        <p:spPr>
          <a:xfrm>
            <a:off x="6800437" y="4332072"/>
            <a:ext cx="7852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hangingPunct="1"/>
            <a:r>
              <a:rPr lang="en-US" sz="800" kern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Silk Test</a:t>
            </a:r>
          </a:p>
          <a:p>
            <a:pPr algn="ctr" defTabSz="914377" hangingPunct="1"/>
            <a:r>
              <a:rPr lang="en-US" sz="800" kern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WebDriver</a:t>
            </a:r>
          </a:p>
        </p:txBody>
      </p:sp>
      <p:pic>
        <p:nvPicPr>
          <p:cNvPr id="181" name="Picture 18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54202" y="4684508"/>
            <a:ext cx="485714" cy="476190"/>
          </a:xfrm>
          <a:prstGeom prst="rect">
            <a:avLst/>
          </a:prstGeom>
        </p:spPr>
      </p:pic>
      <p:pic>
        <p:nvPicPr>
          <p:cNvPr id="182" name="Picture 4" descr="C:\Users\HRABI~1.COR\AppData\Local\Temp\SNAGHTML2d27ca6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942" y="2130076"/>
            <a:ext cx="294961" cy="29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3" name="Picture 18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75246" y="4676215"/>
            <a:ext cx="504762" cy="495238"/>
          </a:xfrm>
          <a:prstGeom prst="rect">
            <a:avLst/>
          </a:prstGeom>
        </p:spPr>
      </p:pic>
      <p:sp>
        <p:nvSpPr>
          <p:cNvPr id="184" name="TextBox 183">
            <a:extLst>
              <a:ext uri="{FF2B5EF4-FFF2-40B4-BE49-F238E27FC236}">
                <a16:creationId xmlns="" xmlns:a16="http://schemas.microsoft.com/office/drawing/2014/main" id="{C107E411-BFD1-4090-AD0F-C6689EC34E99}"/>
              </a:ext>
            </a:extLst>
          </p:cNvPr>
          <p:cNvSpPr txBox="1"/>
          <p:nvPr/>
        </p:nvSpPr>
        <p:spPr>
          <a:xfrm>
            <a:off x="6035020" y="4337661"/>
            <a:ext cx="7852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hangingPunct="1"/>
            <a:r>
              <a:rPr lang="en-US" sz="800" kern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Silk Performer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="" xmlns:a16="http://schemas.microsoft.com/office/drawing/2014/main" id="{C107E411-BFD1-4090-AD0F-C6689EC34E99}"/>
              </a:ext>
            </a:extLst>
          </p:cNvPr>
          <p:cNvSpPr txBox="1"/>
          <p:nvPr/>
        </p:nvSpPr>
        <p:spPr>
          <a:xfrm>
            <a:off x="6039963" y="5208472"/>
            <a:ext cx="785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hangingPunct="1"/>
            <a:r>
              <a:rPr lang="en-US" sz="800" kern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Reflection</a:t>
            </a:r>
          </a:p>
        </p:txBody>
      </p:sp>
      <p:pic>
        <p:nvPicPr>
          <p:cNvPr id="186" name="Picture 2" descr="C:\Users\HRABI~1.COR\AppData\Local\Temp\SNAGHTML69fddc8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615" y="5389626"/>
            <a:ext cx="571500" cy="57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7" name="TextBox 186">
            <a:extLst>
              <a:ext uri="{FF2B5EF4-FFF2-40B4-BE49-F238E27FC236}">
                <a16:creationId xmlns="" xmlns:a16="http://schemas.microsoft.com/office/drawing/2014/main" id="{C107E411-BFD1-4090-AD0F-C6689EC34E99}"/>
              </a:ext>
            </a:extLst>
          </p:cNvPr>
          <p:cNvSpPr txBox="1"/>
          <p:nvPr/>
        </p:nvSpPr>
        <p:spPr>
          <a:xfrm>
            <a:off x="7593381" y="4332072"/>
            <a:ext cx="7852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hangingPunct="1"/>
            <a:r>
              <a:rPr lang="en-US" sz="800" kern="12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WebInspect</a:t>
            </a:r>
            <a:endParaRPr lang="en-US" sz="800" kern="1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8" name="Picture 18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00207" y="3783326"/>
            <a:ext cx="546916" cy="469886"/>
          </a:xfrm>
          <a:prstGeom prst="rect">
            <a:avLst/>
          </a:prstGeom>
        </p:spPr>
      </p:pic>
      <p:sp>
        <p:nvSpPr>
          <p:cNvPr id="189" name="TextBox 188">
            <a:extLst>
              <a:ext uri="{FF2B5EF4-FFF2-40B4-BE49-F238E27FC236}">
                <a16:creationId xmlns="" xmlns:a16="http://schemas.microsoft.com/office/drawing/2014/main" id="{C107E411-BFD1-4090-AD0F-C6689EC34E99}"/>
              </a:ext>
            </a:extLst>
          </p:cNvPr>
          <p:cNvSpPr txBox="1"/>
          <p:nvPr/>
        </p:nvSpPr>
        <p:spPr>
          <a:xfrm>
            <a:off x="6111448" y="3497271"/>
            <a:ext cx="692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hangingPunct="1"/>
            <a:r>
              <a:rPr lang="en-US" sz="800" kern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 Simulator</a:t>
            </a:r>
          </a:p>
        </p:txBody>
      </p:sp>
      <p:pic>
        <p:nvPicPr>
          <p:cNvPr id="190" name="Picture 18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72446" y="4629753"/>
            <a:ext cx="638175" cy="571500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="" xmlns:a16="http://schemas.microsoft.com/office/drawing/2014/main" id="{414C2F33-209A-4502-B752-CBEE3E32E53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59808" y="5463718"/>
            <a:ext cx="502920" cy="480467"/>
          </a:xfrm>
          <a:prstGeom prst="rect">
            <a:avLst/>
          </a:prstGeom>
        </p:spPr>
      </p:pic>
      <p:sp>
        <p:nvSpPr>
          <p:cNvPr id="192" name="TextBox 191">
            <a:extLst>
              <a:ext uri="{FF2B5EF4-FFF2-40B4-BE49-F238E27FC236}">
                <a16:creationId xmlns="" xmlns:a16="http://schemas.microsoft.com/office/drawing/2014/main" id="{A967EEAD-58A8-4FD9-BEF0-9CE874117EA2}"/>
              </a:ext>
            </a:extLst>
          </p:cNvPr>
          <p:cNvSpPr txBox="1"/>
          <p:nvPr/>
        </p:nvSpPr>
        <p:spPr>
          <a:xfrm>
            <a:off x="6770692" y="5154229"/>
            <a:ext cx="888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hangingPunct="1"/>
            <a:r>
              <a:rPr lang="en-US" sz="800" kern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Virtualization</a:t>
            </a:r>
          </a:p>
        </p:txBody>
      </p:sp>
      <p:pic>
        <p:nvPicPr>
          <p:cNvPr id="194" name="Picture 193">
            <a:extLst>
              <a:ext uri="{FF2B5EF4-FFF2-40B4-BE49-F238E27FC236}">
                <a16:creationId xmlns="" xmlns:a16="http://schemas.microsoft.com/office/drawing/2014/main" id="{414C2F33-209A-4502-B752-CBEE3E32E53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82789" y="4182002"/>
            <a:ext cx="502920" cy="480467"/>
          </a:xfrm>
          <a:prstGeom prst="rect">
            <a:avLst/>
          </a:prstGeom>
        </p:spPr>
      </p:pic>
      <p:pic>
        <p:nvPicPr>
          <p:cNvPr id="195" name="Picture 194">
            <a:extLst>
              <a:ext uri="{FF2B5EF4-FFF2-40B4-BE49-F238E27FC236}">
                <a16:creationId xmlns="" xmlns:a16="http://schemas.microsoft.com/office/drawing/2014/main" id="{41D6C636-8CC9-4ED4-8F33-F53462ED70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42128" y="4165610"/>
            <a:ext cx="548640" cy="489694"/>
          </a:xfrm>
          <a:prstGeom prst="rect">
            <a:avLst/>
          </a:prstGeom>
        </p:spPr>
      </p:pic>
      <p:pic>
        <p:nvPicPr>
          <p:cNvPr id="196" name="Picture 22" descr="Image result for &quot;advantage online shopping&quot;">
            <a:extLst>
              <a:ext uri="{FF2B5EF4-FFF2-40B4-BE49-F238E27FC236}">
                <a16:creationId xmlns="" xmlns:a16="http://schemas.microsoft.com/office/drawing/2014/main" id="{EC5369AF-A891-453C-AD98-A4FA4B149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071" y="4960698"/>
            <a:ext cx="554811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7" name="Picture 196">
            <a:extLst>
              <a:ext uri="{FF2B5EF4-FFF2-40B4-BE49-F238E27FC236}">
                <a16:creationId xmlns="" xmlns:a16="http://schemas.microsoft.com/office/drawing/2014/main" id="{3D025ED0-00F3-405F-BDB8-E6F1EA7F9C4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00198" y="2367088"/>
            <a:ext cx="502920" cy="553209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="" xmlns:a16="http://schemas.microsoft.com/office/drawing/2014/main" id="{5A838619-2C7B-4E43-BFC9-BC5CF11B2C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1121" y="4184151"/>
            <a:ext cx="550395" cy="493776"/>
          </a:xfrm>
          <a:prstGeom prst="rect">
            <a:avLst/>
          </a:prstGeom>
        </p:spPr>
      </p:pic>
      <p:pic>
        <p:nvPicPr>
          <p:cNvPr id="199" name="Picture 8" descr="Image result for intellij">
            <a:extLst>
              <a:ext uri="{FF2B5EF4-FFF2-40B4-BE49-F238E27FC236}">
                <a16:creationId xmlns="" xmlns:a16="http://schemas.microsoft.com/office/drawing/2014/main" id="{7B7A3A51-A974-44B7-B8D6-7339101A46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9" r="21007"/>
          <a:stretch/>
        </p:blipFill>
        <p:spPr bwMode="auto">
          <a:xfrm>
            <a:off x="3020443" y="5013548"/>
            <a:ext cx="548640" cy="48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0" name="TextBox 199">
            <a:extLst>
              <a:ext uri="{FF2B5EF4-FFF2-40B4-BE49-F238E27FC236}">
                <a16:creationId xmlns="" xmlns:a16="http://schemas.microsoft.com/office/drawing/2014/main" id="{A784C641-2943-460E-A7C9-CEA5B11E41E6}"/>
              </a:ext>
            </a:extLst>
          </p:cNvPr>
          <p:cNvSpPr txBox="1"/>
          <p:nvPr/>
        </p:nvSpPr>
        <p:spPr>
          <a:xfrm>
            <a:off x="1391637" y="1509273"/>
            <a:ext cx="1807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hangingPunct="1"/>
            <a:r>
              <a:rPr lang="en-US" kern="1200">
                <a:solidFill>
                  <a:srgbClr val="000000"/>
                </a:solidFill>
              </a:rPr>
              <a:t>Nimbus Server 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="" xmlns:a16="http://schemas.microsoft.com/office/drawing/2014/main" id="{A967EEAD-58A8-4FD9-BEF0-9CE874117EA2}"/>
              </a:ext>
            </a:extLst>
          </p:cNvPr>
          <p:cNvSpPr txBox="1"/>
          <p:nvPr/>
        </p:nvSpPr>
        <p:spPr>
          <a:xfrm>
            <a:off x="2093673" y="3872513"/>
            <a:ext cx="888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hangingPunct="1"/>
            <a:r>
              <a:rPr lang="en-US" sz="800" kern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Virtualization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="" xmlns:a16="http://schemas.microsoft.com/office/drawing/2014/main" id="{597E0F6D-6670-4D41-BD92-58DD683D81BF}"/>
              </a:ext>
            </a:extLst>
          </p:cNvPr>
          <p:cNvSpPr txBox="1"/>
          <p:nvPr/>
        </p:nvSpPr>
        <p:spPr>
          <a:xfrm>
            <a:off x="2872425" y="2126032"/>
            <a:ext cx="8880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hangingPunct="1"/>
            <a:r>
              <a:rPr lang="en-US" sz="800" kern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PPM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="" xmlns:a16="http://schemas.microsoft.com/office/drawing/2014/main" id="{0826730B-E216-455C-81DF-B99C605A2666}"/>
              </a:ext>
            </a:extLst>
          </p:cNvPr>
          <p:cNvSpPr txBox="1"/>
          <p:nvPr/>
        </p:nvSpPr>
        <p:spPr>
          <a:xfrm>
            <a:off x="2872425" y="3872513"/>
            <a:ext cx="8880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hangingPunct="1"/>
            <a:r>
              <a:rPr lang="en-US" sz="800" kern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 Server</a:t>
            </a:r>
          </a:p>
        </p:txBody>
      </p:sp>
      <p:pic>
        <p:nvPicPr>
          <p:cNvPr id="204" name="Picture 6" descr="Image result for jenkins">
            <a:extLst>
              <a:ext uri="{FF2B5EF4-FFF2-40B4-BE49-F238E27FC236}">
                <a16:creationId xmlns="" xmlns:a16="http://schemas.microsoft.com/office/drawing/2014/main" id="{B5CB1D45-B92C-419D-BC7E-02F33B63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75" y="5827640"/>
            <a:ext cx="731520" cy="44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" name="TextBox 204">
            <a:extLst>
              <a:ext uri="{FF2B5EF4-FFF2-40B4-BE49-F238E27FC236}">
                <a16:creationId xmlns="" xmlns:a16="http://schemas.microsoft.com/office/drawing/2014/main" id="{EFBB70E4-ABFA-4E6F-B6C7-0293F5625B99}"/>
              </a:ext>
            </a:extLst>
          </p:cNvPr>
          <p:cNvSpPr txBox="1"/>
          <p:nvPr/>
        </p:nvSpPr>
        <p:spPr>
          <a:xfrm>
            <a:off x="2159347" y="3001670"/>
            <a:ext cx="7592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hangingPunct="1"/>
            <a:r>
              <a:rPr lang="en-US" sz="800" kern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Fortify SCA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="" xmlns:a16="http://schemas.microsoft.com/office/drawing/2014/main" id="{60FF3B2E-6379-4EC7-8585-03C2720CCF95}"/>
              </a:ext>
            </a:extLst>
          </p:cNvPr>
          <p:cNvSpPr txBox="1"/>
          <p:nvPr/>
        </p:nvSpPr>
        <p:spPr>
          <a:xfrm>
            <a:off x="1412402" y="3001670"/>
            <a:ext cx="6921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hangingPunct="1"/>
            <a:r>
              <a:rPr lang="en-US" sz="800" kern="12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ALM / QC</a:t>
            </a:r>
            <a:endParaRPr lang="en-US" sz="800" kern="1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="" xmlns:a16="http://schemas.microsoft.com/office/drawing/2014/main" id="{6CB15BD9-AA6A-4DF9-A67F-0C33273F7F4A}"/>
              </a:ext>
            </a:extLst>
          </p:cNvPr>
          <p:cNvSpPr txBox="1"/>
          <p:nvPr/>
        </p:nvSpPr>
        <p:spPr>
          <a:xfrm>
            <a:off x="2872425" y="3001670"/>
            <a:ext cx="8880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hangingPunct="1"/>
            <a:r>
              <a:rPr lang="en-US" sz="800" kern="120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AutoPass</a:t>
            </a:r>
            <a:endParaRPr lang="en-US" sz="800" kern="12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="" xmlns:a16="http://schemas.microsoft.com/office/drawing/2014/main" id="{9F50F08D-CD9A-44CB-A3C8-F60563315CA1}"/>
              </a:ext>
            </a:extLst>
          </p:cNvPr>
          <p:cNvSpPr txBox="1"/>
          <p:nvPr/>
        </p:nvSpPr>
        <p:spPr>
          <a:xfrm>
            <a:off x="1347949" y="2126032"/>
            <a:ext cx="821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hangingPunct="1"/>
            <a:r>
              <a:rPr lang="en-US" sz="800" kern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ALM Octane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="" xmlns:a16="http://schemas.microsoft.com/office/drawing/2014/main" id="{1B107687-92F1-45B9-B42F-2ED0C52CDA7E}"/>
              </a:ext>
            </a:extLst>
          </p:cNvPr>
          <p:cNvSpPr txBox="1"/>
          <p:nvPr/>
        </p:nvSpPr>
        <p:spPr>
          <a:xfrm>
            <a:off x="1409137" y="3872513"/>
            <a:ext cx="694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hangingPunct="1"/>
            <a:r>
              <a:rPr lang="en-US" sz="800" kern="12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UFT Mobile</a:t>
            </a:r>
            <a:endParaRPr lang="en-US" sz="800" kern="1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="" xmlns:a16="http://schemas.microsoft.com/office/drawing/2014/main" id="{8A0A4804-E27D-4CD4-B40A-1D405853A4C5}"/>
              </a:ext>
            </a:extLst>
          </p:cNvPr>
          <p:cNvSpPr txBox="1"/>
          <p:nvPr/>
        </p:nvSpPr>
        <p:spPr>
          <a:xfrm>
            <a:off x="1309459" y="4743109"/>
            <a:ext cx="89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hangingPunct="1"/>
            <a:r>
              <a:rPr lang="en-US" sz="800" kern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AOS</a:t>
            </a:r>
          </a:p>
        </p:txBody>
      </p:sp>
      <p:grpSp>
        <p:nvGrpSpPr>
          <p:cNvPr id="211" name="Group 210">
            <a:extLst>
              <a:ext uri="{FF2B5EF4-FFF2-40B4-BE49-F238E27FC236}">
                <a16:creationId xmlns="" xmlns:a16="http://schemas.microsoft.com/office/drawing/2014/main" id="{A3A1D872-FE9A-4BDE-B166-9DB0F8767FD0}"/>
              </a:ext>
            </a:extLst>
          </p:cNvPr>
          <p:cNvGrpSpPr/>
          <p:nvPr/>
        </p:nvGrpSpPr>
        <p:grpSpPr>
          <a:xfrm>
            <a:off x="1391637" y="2128511"/>
            <a:ext cx="731520" cy="3440037"/>
            <a:chOff x="6978500" y="919332"/>
            <a:chExt cx="731520" cy="3440037"/>
          </a:xfrm>
        </p:grpSpPr>
        <p:sp>
          <p:nvSpPr>
            <p:cNvPr id="212" name="Rectangle 211">
              <a:extLst>
                <a:ext uri="{FF2B5EF4-FFF2-40B4-BE49-F238E27FC236}">
                  <a16:creationId xmlns="" xmlns:a16="http://schemas.microsoft.com/office/drawing/2014/main" id="{019EAF6C-DCCD-4876-8A9A-2617B3A9022A}"/>
                </a:ext>
              </a:extLst>
            </p:cNvPr>
            <p:cNvSpPr/>
            <p:nvPr/>
          </p:nvSpPr>
          <p:spPr>
            <a:xfrm>
              <a:off x="6978500" y="1790794"/>
              <a:ext cx="731520" cy="8229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hangingPunct="1"/>
              <a:endParaRPr lang="en-US" kern="1200">
                <a:solidFill>
                  <a:srgbClr val="FFFFFF"/>
                </a:solidFill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="" xmlns:a16="http://schemas.microsoft.com/office/drawing/2014/main" id="{35C03E70-56B3-4450-8297-9953C12592AE}"/>
                </a:ext>
              </a:extLst>
            </p:cNvPr>
            <p:cNvSpPr/>
            <p:nvPr/>
          </p:nvSpPr>
          <p:spPr>
            <a:xfrm>
              <a:off x="6978500" y="919332"/>
              <a:ext cx="731520" cy="8198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hangingPunct="1"/>
              <a:endParaRPr lang="en-US" kern="1200">
                <a:solidFill>
                  <a:srgbClr val="FFFFFF"/>
                </a:solidFill>
              </a:endParaRP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="" xmlns:a16="http://schemas.microsoft.com/office/drawing/2014/main" id="{6C5EAF35-D4FD-4BCF-BD57-C9012B8C14F3}"/>
                </a:ext>
              </a:extLst>
            </p:cNvPr>
            <p:cNvSpPr/>
            <p:nvPr/>
          </p:nvSpPr>
          <p:spPr>
            <a:xfrm>
              <a:off x="6978500" y="2662117"/>
              <a:ext cx="731520" cy="822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hangingPunct="1"/>
              <a:endParaRPr lang="en-US" kern="1200">
                <a:solidFill>
                  <a:srgbClr val="FFFFFF"/>
                </a:solidFill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="" xmlns:a16="http://schemas.microsoft.com/office/drawing/2014/main" id="{628E2250-E84A-42C5-AAB1-1773013B5634}"/>
                </a:ext>
              </a:extLst>
            </p:cNvPr>
            <p:cNvSpPr/>
            <p:nvPr/>
          </p:nvSpPr>
          <p:spPr>
            <a:xfrm>
              <a:off x="6978500" y="3536409"/>
              <a:ext cx="731520" cy="8229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hangingPunct="1"/>
              <a:endParaRPr lang="en-US" kern="1200">
                <a:solidFill>
                  <a:srgbClr val="FFFFFF"/>
                </a:solidFill>
              </a:endParaRPr>
            </a:p>
          </p:txBody>
        </p:sp>
      </p:grpSp>
      <p:sp>
        <p:nvSpPr>
          <p:cNvPr id="216" name="Rectangle 215">
            <a:extLst>
              <a:ext uri="{FF2B5EF4-FFF2-40B4-BE49-F238E27FC236}">
                <a16:creationId xmlns="" xmlns:a16="http://schemas.microsoft.com/office/drawing/2014/main" id="{02613224-5916-438D-A5DB-D389E9413F7E}"/>
              </a:ext>
            </a:extLst>
          </p:cNvPr>
          <p:cNvSpPr/>
          <p:nvPr/>
        </p:nvSpPr>
        <p:spPr>
          <a:xfrm>
            <a:off x="609375" y="5614384"/>
            <a:ext cx="3072833" cy="822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hangingPunct="1"/>
            <a:endParaRPr lang="en-US" kern="1200">
              <a:solidFill>
                <a:srgbClr val="FFFFFF"/>
              </a:solidFill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="" xmlns:a16="http://schemas.microsoft.com/office/drawing/2014/main" id="{5086E99A-E665-47E8-8546-481CC50B5AC9}"/>
              </a:ext>
            </a:extLst>
          </p:cNvPr>
          <p:cNvSpPr txBox="1"/>
          <p:nvPr/>
        </p:nvSpPr>
        <p:spPr>
          <a:xfrm>
            <a:off x="1701767" y="5605141"/>
            <a:ext cx="8880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hangingPunct="1"/>
            <a:r>
              <a:rPr lang="en-US" sz="800" kern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DevOps</a:t>
            </a:r>
          </a:p>
        </p:txBody>
      </p:sp>
      <p:pic>
        <p:nvPicPr>
          <p:cNvPr id="218" name="Picture 30" descr="Image result for gradle">
            <a:extLst>
              <a:ext uri="{FF2B5EF4-FFF2-40B4-BE49-F238E27FC236}">
                <a16:creationId xmlns="" xmlns:a16="http://schemas.microsoft.com/office/drawing/2014/main" id="{09ACC6EB-1AAE-43C9-913C-D1898C905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84" y="6092214"/>
            <a:ext cx="548640" cy="2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9" name="Picture 32" descr="Image result for maven">
            <a:extLst>
              <a:ext uri="{FF2B5EF4-FFF2-40B4-BE49-F238E27FC236}">
                <a16:creationId xmlns="" xmlns:a16="http://schemas.microsoft.com/office/drawing/2014/main" id="{719FC1B3-D104-4243-8822-C06931E9E9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43" b="14794"/>
          <a:stretch/>
        </p:blipFill>
        <p:spPr bwMode="auto">
          <a:xfrm>
            <a:off x="2167796" y="5782776"/>
            <a:ext cx="457200" cy="27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0" name="Picture 38" descr="Image result for grunt">
            <a:extLst>
              <a:ext uri="{FF2B5EF4-FFF2-40B4-BE49-F238E27FC236}">
                <a16:creationId xmlns="" xmlns:a16="http://schemas.microsoft.com/office/drawing/2014/main" id="{007FFA48-64BF-4BF3-8CBE-38957A5D30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8" r="27055"/>
          <a:stretch/>
        </p:blipFill>
        <p:spPr bwMode="auto">
          <a:xfrm>
            <a:off x="2230254" y="6076707"/>
            <a:ext cx="274320" cy="31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1" name="Picture 40" descr="Image result for nodejs">
            <a:extLst>
              <a:ext uri="{FF2B5EF4-FFF2-40B4-BE49-F238E27FC236}">
                <a16:creationId xmlns="" xmlns:a16="http://schemas.microsoft.com/office/drawing/2014/main" id="{21526ABF-30F6-4B01-B869-285D6CFE0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078" y="5785236"/>
            <a:ext cx="54864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2" name="Group 221">
            <a:extLst>
              <a:ext uri="{FF2B5EF4-FFF2-40B4-BE49-F238E27FC236}">
                <a16:creationId xmlns="" xmlns:a16="http://schemas.microsoft.com/office/drawing/2014/main" id="{92B589FA-B83C-41D4-9C10-300BEBB22929}"/>
              </a:ext>
            </a:extLst>
          </p:cNvPr>
          <p:cNvGrpSpPr/>
          <p:nvPr/>
        </p:nvGrpSpPr>
        <p:grpSpPr>
          <a:xfrm>
            <a:off x="2950688" y="2128511"/>
            <a:ext cx="731520" cy="3440037"/>
            <a:chOff x="8537551" y="919332"/>
            <a:chExt cx="731520" cy="3440037"/>
          </a:xfrm>
        </p:grpSpPr>
        <p:sp>
          <p:nvSpPr>
            <p:cNvPr id="223" name="Rectangle 222">
              <a:extLst>
                <a:ext uri="{FF2B5EF4-FFF2-40B4-BE49-F238E27FC236}">
                  <a16:creationId xmlns="" xmlns:a16="http://schemas.microsoft.com/office/drawing/2014/main" id="{8A847BCD-69C4-4290-B688-33C5E559FF31}"/>
                </a:ext>
              </a:extLst>
            </p:cNvPr>
            <p:cNvSpPr/>
            <p:nvPr/>
          </p:nvSpPr>
          <p:spPr>
            <a:xfrm>
              <a:off x="8537551" y="919332"/>
              <a:ext cx="731520" cy="8229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hangingPunct="1"/>
              <a:endParaRPr lang="en-US" kern="1200">
                <a:solidFill>
                  <a:srgbClr val="FFFFFF"/>
                </a:solidFill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="" xmlns:a16="http://schemas.microsoft.com/office/drawing/2014/main" id="{3ADE4A7E-512F-409B-85DA-F1C8CAF141F4}"/>
                </a:ext>
              </a:extLst>
            </p:cNvPr>
            <p:cNvSpPr/>
            <p:nvPr/>
          </p:nvSpPr>
          <p:spPr>
            <a:xfrm>
              <a:off x="8537551" y="2662117"/>
              <a:ext cx="731520" cy="8161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hangingPunct="1"/>
              <a:endParaRPr lang="en-US" kern="1200">
                <a:solidFill>
                  <a:srgbClr val="FFFFFF"/>
                </a:solidFill>
              </a:endParaRP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="" xmlns:a16="http://schemas.microsoft.com/office/drawing/2014/main" id="{815FD106-1C48-4301-A35C-4D276EA178D1}"/>
                </a:ext>
              </a:extLst>
            </p:cNvPr>
            <p:cNvSpPr/>
            <p:nvPr/>
          </p:nvSpPr>
          <p:spPr>
            <a:xfrm>
              <a:off x="8537551" y="1790794"/>
              <a:ext cx="731520" cy="8229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hangingPunct="1"/>
              <a:endParaRPr lang="en-US" kern="1200">
                <a:solidFill>
                  <a:srgbClr val="FFFFFF"/>
                </a:solidFill>
              </a:endParaRP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="" xmlns:a16="http://schemas.microsoft.com/office/drawing/2014/main" id="{F5753CE9-BF03-45DF-881E-F4CAD43FB704}"/>
                </a:ext>
              </a:extLst>
            </p:cNvPr>
            <p:cNvSpPr/>
            <p:nvPr/>
          </p:nvSpPr>
          <p:spPr>
            <a:xfrm>
              <a:off x="8537551" y="3536409"/>
              <a:ext cx="731520" cy="8229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hangingPunct="1"/>
              <a:endParaRPr lang="en-US" kern="1200">
                <a:solidFill>
                  <a:srgbClr val="FFFFFF"/>
                </a:solidFill>
              </a:endParaRPr>
            </a:p>
          </p:txBody>
        </p:sp>
      </p:grpSp>
      <p:sp>
        <p:nvSpPr>
          <p:cNvPr id="227" name="TextBox 226">
            <a:extLst>
              <a:ext uri="{FF2B5EF4-FFF2-40B4-BE49-F238E27FC236}">
                <a16:creationId xmlns="" xmlns:a16="http://schemas.microsoft.com/office/drawing/2014/main" id="{DCFABAB2-9FA7-4739-93E6-B97198DF6F11}"/>
              </a:ext>
            </a:extLst>
          </p:cNvPr>
          <p:cNvSpPr txBox="1"/>
          <p:nvPr/>
        </p:nvSpPr>
        <p:spPr>
          <a:xfrm>
            <a:off x="2872425" y="4743109"/>
            <a:ext cx="8880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hangingPunct="1"/>
            <a:r>
              <a:rPr lang="en-US" sz="800" kern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IntelliJ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="" xmlns:a16="http://schemas.microsoft.com/office/drawing/2014/main" id="{79E54976-0BD2-4B9F-9F62-1FFAA9CDAE92}"/>
              </a:ext>
            </a:extLst>
          </p:cNvPr>
          <p:cNvSpPr txBox="1"/>
          <p:nvPr/>
        </p:nvSpPr>
        <p:spPr>
          <a:xfrm>
            <a:off x="2092266" y="2126032"/>
            <a:ext cx="8880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hangingPunct="1"/>
            <a:r>
              <a:rPr lang="en-US" sz="800" kern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Fortify SSC</a:t>
            </a:r>
          </a:p>
        </p:txBody>
      </p:sp>
      <p:grpSp>
        <p:nvGrpSpPr>
          <p:cNvPr id="229" name="Group 228">
            <a:extLst>
              <a:ext uri="{FF2B5EF4-FFF2-40B4-BE49-F238E27FC236}">
                <a16:creationId xmlns="" xmlns:a16="http://schemas.microsoft.com/office/drawing/2014/main" id="{B60DEC59-D77E-48B5-AC49-99EDDBE3016D}"/>
              </a:ext>
            </a:extLst>
          </p:cNvPr>
          <p:cNvGrpSpPr/>
          <p:nvPr/>
        </p:nvGrpSpPr>
        <p:grpSpPr>
          <a:xfrm>
            <a:off x="2168426" y="2128511"/>
            <a:ext cx="731520" cy="3440037"/>
            <a:chOff x="7755289" y="919332"/>
            <a:chExt cx="731520" cy="3440037"/>
          </a:xfrm>
        </p:grpSpPr>
        <p:sp>
          <p:nvSpPr>
            <p:cNvPr id="230" name="Rectangle 229">
              <a:extLst>
                <a:ext uri="{FF2B5EF4-FFF2-40B4-BE49-F238E27FC236}">
                  <a16:creationId xmlns="" xmlns:a16="http://schemas.microsoft.com/office/drawing/2014/main" id="{AFCAAA14-73EA-4C25-97DA-A7AA2DF0FB22}"/>
                </a:ext>
              </a:extLst>
            </p:cNvPr>
            <p:cNvSpPr/>
            <p:nvPr/>
          </p:nvSpPr>
          <p:spPr>
            <a:xfrm>
              <a:off x="7755289" y="2662117"/>
              <a:ext cx="731520" cy="8188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hangingPunct="1"/>
              <a:endParaRPr lang="en-US" kern="1200">
                <a:solidFill>
                  <a:srgbClr val="FFFFFF"/>
                </a:solidFill>
              </a:endParaRP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="" xmlns:a16="http://schemas.microsoft.com/office/drawing/2014/main" id="{D0418B74-45DD-4E40-8080-2D14CF11F046}"/>
                </a:ext>
              </a:extLst>
            </p:cNvPr>
            <p:cNvSpPr/>
            <p:nvPr/>
          </p:nvSpPr>
          <p:spPr>
            <a:xfrm>
              <a:off x="7755289" y="1790794"/>
              <a:ext cx="731520" cy="8229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hangingPunct="1"/>
              <a:endParaRPr lang="en-US" kern="1200">
                <a:solidFill>
                  <a:srgbClr val="FFFFFF"/>
                </a:solidFill>
              </a:endParaRP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="" xmlns:a16="http://schemas.microsoft.com/office/drawing/2014/main" id="{CDDCCF4C-A256-4175-9777-4C3C51AD2379}"/>
                </a:ext>
              </a:extLst>
            </p:cNvPr>
            <p:cNvSpPr/>
            <p:nvPr/>
          </p:nvSpPr>
          <p:spPr>
            <a:xfrm>
              <a:off x="7757028" y="919332"/>
              <a:ext cx="728042" cy="8229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hangingPunct="1"/>
              <a:endParaRPr lang="en-US" kern="1200">
                <a:solidFill>
                  <a:srgbClr val="FFFFFF"/>
                </a:solidFill>
              </a:endParaRP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="" xmlns:a16="http://schemas.microsoft.com/office/drawing/2014/main" id="{F73C7748-DB81-4881-9B3B-530E83A65D83}"/>
                </a:ext>
              </a:extLst>
            </p:cNvPr>
            <p:cNvSpPr/>
            <p:nvPr/>
          </p:nvSpPr>
          <p:spPr>
            <a:xfrm>
              <a:off x="7755289" y="3536409"/>
              <a:ext cx="731520" cy="8229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hangingPunct="1"/>
              <a:endParaRPr lang="en-US" kern="1200">
                <a:solidFill>
                  <a:srgbClr val="FFFFFF"/>
                </a:solidFill>
              </a:endParaRPr>
            </a:p>
          </p:txBody>
        </p:sp>
      </p:grpSp>
      <p:sp>
        <p:nvSpPr>
          <p:cNvPr id="234" name="TextBox 233">
            <a:extLst>
              <a:ext uri="{FF2B5EF4-FFF2-40B4-BE49-F238E27FC236}">
                <a16:creationId xmlns="" xmlns:a16="http://schemas.microsoft.com/office/drawing/2014/main" id="{E57CB5A5-685B-4BA0-900D-E05F42A8A0B1}"/>
              </a:ext>
            </a:extLst>
          </p:cNvPr>
          <p:cNvSpPr txBox="1"/>
          <p:nvPr/>
        </p:nvSpPr>
        <p:spPr>
          <a:xfrm>
            <a:off x="2081523" y="4743109"/>
            <a:ext cx="8880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hangingPunct="1"/>
            <a:r>
              <a:rPr lang="en-US" sz="800" kern="12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UFT Dev</a:t>
            </a:r>
            <a:endParaRPr lang="en-US" sz="800" kern="1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5" name="Group 234">
            <a:extLst>
              <a:ext uri="{FF2B5EF4-FFF2-40B4-BE49-F238E27FC236}">
                <a16:creationId xmlns="" xmlns:a16="http://schemas.microsoft.com/office/drawing/2014/main" id="{18EE5E4B-80CB-44BB-9D42-B34D69B03420}"/>
              </a:ext>
            </a:extLst>
          </p:cNvPr>
          <p:cNvGrpSpPr/>
          <p:nvPr/>
        </p:nvGrpSpPr>
        <p:grpSpPr>
          <a:xfrm>
            <a:off x="609375" y="2127968"/>
            <a:ext cx="731520" cy="3440037"/>
            <a:chOff x="8537551" y="919332"/>
            <a:chExt cx="731520" cy="3440037"/>
          </a:xfrm>
        </p:grpSpPr>
        <p:sp>
          <p:nvSpPr>
            <p:cNvPr id="236" name="Rectangle 235">
              <a:extLst>
                <a:ext uri="{FF2B5EF4-FFF2-40B4-BE49-F238E27FC236}">
                  <a16:creationId xmlns="" xmlns:a16="http://schemas.microsoft.com/office/drawing/2014/main" id="{A97BE2ED-98A6-4DE1-8107-910FA29846DF}"/>
                </a:ext>
              </a:extLst>
            </p:cNvPr>
            <p:cNvSpPr/>
            <p:nvPr/>
          </p:nvSpPr>
          <p:spPr>
            <a:xfrm>
              <a:off x="8537551" y="919332"/>
              <a:ext cx="731520" cy="8229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hangingPunct="1"/>
              <a:endParaRPr lang="en-US" kern="1200">
                <a:solidFill>
                  <a:srgbClr val="FFFFFF"/>
                </a:solidFill>
              </a:endParaRPr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="" xmlns:a16="http://schemas.microsoft.com/office/drawing/2014/main" id="{101D860C-737C-46E2-80D0-917D7C50BB0A}"/>
                </a:ext>
              </a:extLst>
            </p:cNvPr>
            <p:cNvSpPr/>
            <p:nvPr/>
          </p:nvSpPr>
          <p:spPr>
            <a:xfrm>
              <a:off x="8537551" y="2662117"/>
              <a:ext cx="731520" cy="8161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hangingPunct="1"/>
              <a:endParaRPr lang="en-US" kern="1200">
                <a:solidFill>
                  <a:srgbClr val="FFFFFF"/>
                </a:solidFill>
              </a:endParaRP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="" xmlns:a16="http://schemas.microsoft.com/office/drawing/2014/main" id="{00E5394C-D38D-4662-93B4-37CD1A63A3AE}"/>
                </a:ext>
              </a:extLst>
            </p:cNvPr>
            <p:cNvSpPr/>
            <p:nvPr/>
          </p:nvSpPr>
          <p:spPr>
            <a:xfrm>
              <a:off x="8537551" y="1790794"/>
              <a:ext cx="731520" cy="8229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hangingPunct="1"/>
              <a:endParaRPr lang="en-US" sz="2000" kern="1200">
                <a:solidFill>
                  <a:srgbClr val="FFFFFF"/>
                </a:solidFill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="" xmlns:a16="http://schemas.microsoft.com/office/drawing/2014/main" id="{04EC1AEE-DC63-432C-93D3-FE6CDEA91E48}"/>
                </a:ext>
              </a:extLst>
            </p:cNvPr>
            <p:cNvSpPr/>
            <p:nvPr/>
          </p:nvSpPr>
          <p:spPr>
            <a:xfrm>
              <a:off x="8537551" y="3536409"/>
              <a:ext cx="731520" cy="8229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hangingPunct="1"/>
              <a:endParaRPr lang="en-US" kern="1200">
                <a:solidFill>
                  <a:srgbClr val="FFFFFF"/>
                </a:solidFill>
              </a:endParaRPr>
            </a:p>
          </p:txBody>
        </p:sp>
      </p:grpSp>
      <p:pic>
        <p:nvPicPr>
          <p:cNvPr id="240" name="Picture 8" descr="Image result for jira images">
            <a:extLst>
              <a:ext uri="{FF2B5EF4-FFF2-40B4-BE49-F238E27FC236}">
                <a16:creationId xmlns="" xmlns:a16="http://schemas.microsoft.com/office/drawing/2014/main" id="{8DC9A53F-E65C-404F-BFAC-D8F0980F9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99" y="4091161"/>
            <a:ext cx="502862" cy="50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1" name="TextBox 240">
            <a:extLst>
              <a:ext uri="{FF2B5EF4-FFF2-40B4-BE49-F238E27FC236}">
                <a16:creationId xmlns="" xmlns:a16="http://schemas.microsoft.com/office/drawing/2014/main" id="{F44ECF8F-2A30-4B6B-AFCC-3187B0FAA200}"/>
              </a:ext>
            </a:extLst>
          </p:cNvPr>
          <p:cNvSpPr txBox="1"/>
          <p:nvPr/>
        </p:nvSpPr>
        <p:spPr>
          <a:xfrm>
            <a:off x="648746" y="3885949"/>
            <a:ext cx="6921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hangingPunct="1"/>
            <a:r>
              <a:rPr lang="en-US" sz="800" kern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="" xmlns:a16="http://schemas.microsoft.com/office/drawing/2014/main" id="{B7CD6E15-3568-49A8-9633-518BC4C7AA10}"/>
              </a:ext>
            </a:extLst>
          </p:cNvPr>
          <p:cNvSpPr txBox="1"/>
          <p:nvPr/>
        </p:nvSpPr>
        <p:spPr>
          <a:xfrm>
            <a:off x="528700" y="4714212"/>
            <a:ext cx="898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hangingPunct="1"/>
            <a:r>
              <a:rPr lang="en-US" sz="800" kern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Deployment Automation</a:t>
            </a:r>
          </a:p>
        </p:txBody>
      </p:sp>
      <p:pic>
        <p:nvPicPr>
          <p:cNvPr id="243" name="Picture 242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238558" y="2357356"/>
            <a:ext cx="593830" cy="529048"/>
          </a:xfrm>
          <a:prstGeom prst="rect">
            <a:avLst/>
          </a:prstGeom>
        </p:spPr>
      </p:pic>
      <p:pic>
        <p:nvPicPr>
          <p:cNvPr id="244" name="Picture 243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038774" y="2325005"/>
            <a:ext cx="572603" cy="572603"/>
          </a:xfrm>
          <a:prstGeom prst="rect">
            <a:avLst/>
          </a:prstGeom>
        </p:spPr>
      </p:pic>
      <p:pic>
        <p:nvPicPr>
          <p:cNvPr id="245" name="Picture 244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072694" y="3275570"/>
            <a:ext cx="504762" cy="476190"/>
          </a:xfrm>
          <a:prstGeom prst="rect">
            <a:avLst/>
          </a:prstGeom>
        </p:spPr>
      </p:pic>
      <p:pic>
        <p:nvPicPr>
          <p:cNvPr id="246" name="Picture 24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38558" y="4990236"/>
            <a:ext cx="542857" cy="514286"/>
          </a:xfrm>
          <a:prstGeom prst="rect">
            <a:avLst/>
          </a:prstGeom>
        </p:spPr>
      </p:pic>
      <p:pic>
        <p:nvPicPr>
          <p:cNvPr id="247" name="Picture 24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245163" y="3225727"/>
            <a:ext cx="593830" cy="529048"/>
          </a:xfrm>
          <a:prstGeom prst="rect">
            <a:avLst/>
          </a:prstGeom>
        </p:spPr>
      </p:pic>
      <p:pic>
        <p:nvPicPr>
          <p:cNvPr id="248" name="Picture 9" descr="C:\Users\HRABI~1.COR\AppData\Local\Temp\SNAGHTML945a8ad.PNG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99" y="5003601"/>
            <a:ext cx="536742" cy="54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9" name="Picture 248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478254" y="3207397"/>
            <a:ext cx="566640" cy="560973"/>
          </a:xfrm>
          <a:prstGeom prst="rect">
            <a:avLst/>
          </a:prstGeom>
        </p:spPr>
      </p:pic>
      <p:pic>
        <p:nvPicPr>
          <p:cNvPr id="250" name="Picture 12" descr="Logomark orange@2x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337" y="6069985"/>
            <a:ext cx="338233" cy="33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1" name="TextBox 250">
            <a:extLst>
              <a:ext uri="{FF2B5EF4-FFF2-40B4-BE49-F238E27FC236}">
                <a16:creationId xmlns="" xmlns:a16="http://schemas.microsoft.com/office/drawing/2014/main" id="{C107E411-BFD1-4090-AD0F-C6689EC34E99}"/>
              </a:ext>
            </a:extLst>
          </p:cNvPr>
          <p:cNvSpPr txBox="1"/>
          <p:nvPr/>
        </p:nvSpPr>
        <p:spPr>
          <a:xfrm>
            <a:off x="4519266" y="2953351"/>
            <a:ext cx="737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hangingPunct="1"/>
            <a:r>
              <a:rPr lang="en-US" sz="800" kern="12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Dimensions CM</a:t>
            </a:r>
            <a:endParaRPr lang="en-US" sz="800" kern="1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2" name="Picture 16" descr="Image result for android sdk"/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632" y="5699425"/>
            <a:ext cx="354502" cy="35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4" name="TextBox 253">
            <a:extLst>
              <a:ext uri="{FF2B5EF4-FFF2-40B4-BE49-F238E27FC236}">
                <a16:creationId xmlns="" xmlns:a16="http://schemas.microsoft.com/office/drawing/2014/main" id="{AE3F0CE3-C333-4329-B509-A03F7EAB92E8}"/>
              </a:ext>
            </a:extLst>
          </p:cNvPr>
          <p:cNvSpPr txBox="1"/>
          <p:nvPr/>
        </p:nvSpPr>
        <p:spPr>
          <a:xfrm>
            <a:off x="3648745" y="3907574"/>
            <a:ext cx="8880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hangingPunct="1"/>
            <a:r>
              <a:rPr lang="en-US" sz="800" kern="12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RPA Servers</a:t>
            </a:r>
            <a:endParaRPr lang="en-US" sz="800" kern="1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5" name="Picture 6" descr="Image result for CentOS Logo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530" y="1514795"/>
            <a:ext cx="331697" cy="330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" name="TextBox 255">
            <a:extLst>
              <a:ext uri="{FF2B5EF4-FFF2-40B4-BE49-F238E27FC236}">
                <a16:creationId xmlns="" xmlns:a16="http://schemas.microsoft.com/office/drawing/2014/main" id="{6AAE95E8-82B8-4267-8AB6-DD76DB80DFE1}"/>
              </a:ext>
            </a:extLst>
          </p:cNvPr>
          <p:cNvSpPr txBox="1"/>
          <p:nvPr/>
        </p:nvSpPr>
        <p:spPr>
          <a:xfrm>
            <a:off x="3599639" y="2953351"/>
            <a:ext cx="946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hangingPunct="1"/>
            <a:r>
              <a:rPr lang="en-US" sz="800" kern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Dimensions </a:t>
            </a:r>
          </a:p>
          <a:p>
            <a:pPr algn="ctr" defTabSz="914377" hangingPunct="1"/>
            <a:r>
              <a:rPr lang="en-US" sz="800" kern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</a:t>
            </a:r>
          </a:p>
        </p:txBody>
      </p:sp>
      <p:sp>
        <p:nvSpPr>
          <p:cNvPr id="257" name="Rounded Rectangle 123">
            <a:extLst>
              <a:ext uri="{FF2B5EF4-FFF2-40B4-BE49-F238E27FC236}">
                <a16:creationId xmlns="" xmlns:a16="http://schemas.microsoft.com/office/drawing/2014/main" id="{EFE54F64-12A7-4A1A-8ACB-3FF08A092A19}"/>
              </a:ext>
            </a:extLst>
          </p:cNvPr>
          <p:cNvSpPr/>
          <p:nvPr/>
        </p:nvSpPr>
        <p:spPr>
          <a:xfrm>
            <a:off x="182880" y="1944430"/>
            <a:ext cx="5377556" cy="463257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hangingPunct="1"/>
            <a:endParaRPr lang="en-US" kern="1200">
              <a:solidFill>
                <a:srgbClr val="FFFFFF"/>
              </a:solidFill>
            </a:endParaRPr>
          </a:p>
        </p:txBody>
      </p:sp>
      <p:pic>
        <p:nvPicPr>
          <p:cNvPr id="258" name="Picture 4" descr="Image result for docker">
            <a:extLst>
              <a:ext uri="{FF2B5EF4-FFF2-40B4-BE49-F238E27FC236}">
                <a16:creationId xmlns="" xmlns:a16="http://schemas.microsoft.com/office/drawing/2014/main" id="{4616AC3B-65A1-4CA3-82FE-39E7CA33A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447" y="5733235"/>
            <a:ext cx="731520" cy="65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9" name="Picture 2" descr="C:\Users\HRABI~1.COR\AppData\Local\Temp\SNAGHTML2d39b39a.PNG"/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29" y="2399392"/>
            <a:ext cx="528806" cy="52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0" name="TextBox 259">
            <a:extLst>
              <a:ext uri="{FF2B5EF4-FFF2-40B4-BE49-F238E27FC236}">
                <a16:creationId xmlns="" xmlns:a16="http://schemas.microsoft.com/office/drawing/2014/main" id="{C107E411-BFD1-4090-AD0F-C6689EC34E99}"/>
              </a:ext>
            </a:extLst>
          </p:cNvPr>
          <p:cNvSpPr txBox="1"/>
          <p:nvPr/>
        </p:nvSpPr>
        <p:spPr>
          <a:xfrm>
            <a:off x="511584" y="2099258"/>
            <a:ext cx="9516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hangingPunct="1"/>
            <a:r>
              <a:rPr lang="en-US" sz="800" kern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Dimensions </a:t>
            </a:r>
          </a:p>
          <a:p>
            <a:pPr algn="ctr" defTabSz="914377" hangingPunct="1"/>
            <a:r>
              <a:rPr lang="en-US" sz="800" kern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</a:t>
            </a:r>
          </a:p>
        </p:txBody>
      </p:sp>
      <p:pic>
        <p:nvPicPr>
          <p:cNvPr id="261" name="Picture 20" descr="C:\Users\HRABI~1.COR\AppData\Local\Temp\SNAGHTML2d0e480f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90" y="3207397"/>
            <a:ext cx="559963" cy="58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2" name="TextBox 261">
            <a:extLst>
              <a:ext uri="{FF2B5EF4-FFF2-40B4-BE49-F238E27FC236}">
                <a16:creationId xmlns="" xmlns:a16="http://schemas.microsoft.com/office/drawing/2014/main" id="{AE3F0CE3-C333-4329-B509-A03F7EAB92E8}"/>
              </a:ext>
            </a:extLst>
          </p:cNvPr>
          <p:cNvSpPr txBox="1"/>
          <p:nvPr/>
        </p:nvSpPr>
        <p:spPr>
          <a:xfrm>
            <a:off x="539608" y="3005462"/>
            <a:ext cx="8880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hangingPunct="1"/>
            <a:r>
              <a:rPr lang="en-US" sz="800" kern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MF Connect</a:t>
            </a:r>
          </a:p>
        </p:txBody>
      </p:sp>
      <p:pic>
        <p:nvPicPr>
          <p:cNvPr id="263" name="Picture 8" descr="C:\Users\HRABI~1.COR\AppData\Local\Temp\SNAGHTML66d028f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667" y="2310081"/>
            <a:ext cx="620609" cy="66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4" name="TextBox 263">
            <a:extLst>
              <a:ext uri="{FF2B5EF4-FFF2-40B4-BE49-F238E27FC236}">
                <a16:creationId xmlns="" xmlns:a16="http://schemas.microsoft.com/office/drawing/2014/main" id="{79E54976-0BD2-4B9F-9F62-1FFAA9CDAE92}"/>
              </a:ext>
            </a:extLst>
          </p:cNvPr>
          <p:cNvSpPr txBox="1"/>
          <p:nvPr/>
        </p:nvSpPr>
        <p:spPr>
          <a:xfrm>
            <a:off x="3648747" y="2083084"/>
            <a:ext cx="888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hangingPunct="1"/>
            <a:r>
              <a:rPr lang="en-US" sz="800" kern="120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Roundcube</a:t>
            </a:r>
            <a:r>
              <a:rPr lang="en-US" sz="800" kern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Webmail</a:t>
            </a:r>
          </a:p>
        </p:txBody>
      </p:sp>
      <p:pic>
        <p:nvPicPr>
          <p:cNvPr id="265" name="Picture 18" descr="C:\Users\HRABI~1.COR\AppData\Local\Temp\SNAGHTML2cfd2ba1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079" y="3174322"/>
            <a:ext cx="6096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6" name="Group 265">
            <a:extLst>
              <a:ext uri="{FF2B5EF4-FFF2-40B4-BE49-F238E27FC236}">
                <a16:creationId xmlns="" xmlns:a16="http://schemas.microsoft.com/office/drawing/2014/main" id="{92B589FA-B83C-41D4-9C10-300BEBB22929}"/>
              </a:ext>
            </a:extLst>
          </p:cNvPr>
          <p:cNvGrpSpPr/>
          <p:nvPr/>
        </p:nvGrpSpPr>
        <p:grpSpPr>
          <a:xfrm>
            <a:off x="3742208" y="2136612"/>
            <a:ext cx="731520" cy="3440037"/>
            <a:chOff x="8537551" y="919332"/>
            <a:chExt cx="731520" cy="3440037"/>
          </a:xfrm>
        </p:grpSpPr>
        <p:sp>
          <p:nvSpPr>
            <p:cNvPr id="267" name="Rectangle 266">
              <a:extLst>
                <a:ext uri="{FF2B5EF4-FFF2-40B4-BE49-F238E27FC236}">
                  <a16:creationId xmlns="" xmlns:a16="http://schemas.microsoft.com/office/drawing/2014/main" id="{8A847BCD-69C4-4290-B688-33C5E559FF31}"/>
                </a:ext>
              </a:extLst>
            </p:cNvPr>
            <p:cNvSpPr/>
            <p:nvPr/>
          </p:nvSpPr>
          <p:spPr>
            <a:xfrm>
              <a:off x="8537551" y="919332"/>
              <a:ext cx="731520" cy="8229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hangingPunct="1"/>
              <a:endParaRPr lang="en-US" kern="1200">
                <a:solidFill>
                  <a:srgbClr val="FFFFFF"/>
                </a:solidFill>
              </a:endParaRPr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="" xmlns:a16="http://schemas.microsoft.com/office/drawing/2014/main" id="{3ADE4A7E-512F-409B-85DA-F1C8CAF141F4}"/>
                </a:ext>
              </a:extLst>
            </p:cNvPr>
            <p:cNvSpPr/>
            <p:nvPr/>
          </p:nvSpPr>
          <p:spPr>
            <a:xfrm>
              <a:off x="8537551" y="2662117"/>
              <a:ext cx="731520" cy="8161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hangingPunct="1"/>
              <a:endParaRPr lang="en-US" kern="1200">
                <a:solidFill>
                  <a:srgbClr val="FFFFFF"/>
                </a:solidFill>
              </a:endParaRPr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="" xmlns:a16="http://schemas.microsoft.com/office/drawing/2014/main" id="{815FD106-1C48-4301-A35C-4D276EA178D1}"/>
                </a:ext>
              </a:extLst>
            </p:cNvPr>
            <p:cNvSpPr/>
            <p:nvPr/>
          </p:nvSpPr>
          <p:spPr>
            <a:xfrm>
              <a:off x="8537551" y="1790794"/>
              <a:ext cx="731520" cy="8229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hangingPunct="1"/>
              <a:endParaRPr lang="en-US" kern="1200">
                <a:solidFill>
                  <a:srgbClr val="FFFFFF"/>
                </a:solidFill>
              </a:endParaRP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="" xmlns:a16="http://schemas.microsoft.com/office/drawing/2014/main" id="{F5753CE9-BF03-45DF-881E-F4CAD43FB704}"/>
                </a:ext>
              </a:extLst>
            </p:cNvPr>
            <p:cNvSpPr/>
            <p:nvPr/>
          </p:nvSpPr>
          <p:spPr>
            <a:xfrm>
              <a:off x="8537551" y="3536409"/>
              <a:ext cx="731520" cy="8229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hangingPunct="1"/>
              <a:endParaRPr lang="en-US" kern="1200">
                <a:solidFill>
                  <a:srgbClr val="FFFFFF"/>
                </a:solidFill>
              </a:endParaRPr>
            </a:p>
          </p:txBody>
        </p:sp>
      </p:grpSp>
      <p:grpSp>
        <p:nvGrpSpPr>
          <p:cNvPr id="271" name="Group 270">
            <a:extLst>
              <a:ext uri="{FF2B5EF4-FFF2-40B4-BE49-F238E27FC236}">
                <a16:creationId xmlns="" xmlns:a16="http://schemas.microsoft.com/office/drawing/2014/main" id="{92B589FA-B83C-41D4-9C10-300BEBB22929}"/>
              </a:ext>
            </a:extLst>
          </p:cNvPr>
          <p:cNvGrpSpPr/>
          <p:nvPr/>
        </p:nvGrpSpPr>
        <p:grpSpPr>
          <a:xfrm>
            <a:off x="4544549" y="2127968"/>
            <a:ext cx="731520" cy="3440037"/>
            <a:chOff x="8537551" y="919332"/>
            <a:chExt cx="731520" cy="3440037"/>
          </a:xfrm>
        </p:grpSpPr>
        <p:sp>
          <p:nvSpPr>
            <p:cNvPr id="272" name="Rectangle 271">
              <a:extLst>
                <a:ext uri="{FF2B5EF4-FFF2-40B4-BE49-F238E27FC236}">
                  <a16:creationId xmlns="" xmlns:a16="http://schemas.microsoft.com/office/drawing/2014/main" id="{8A847BCD-69C4-4290-B688-33C5E559FF31}"/>
                </a:ext>
              </a:extLst>
            </p:cNvPr>
            <p:cNvSpPr/>
            <p:nvPr/>
          </p:nvSpPr>
          <p:spPr>
            <a:xfrm>
              <a:off x="8537551" y="919332"/>
              <a:ext cx="731520" cy="8229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hangingPunct="1"/>
              <a:endParaRPr lang="en-US" kern="1200">
                <a:solidFill>
                  <a:srgbClr val="FFFFFF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="" xmlns:a16="http://schemas.microsoft.com/office/drawing/2014/main" id="{3ADE4A7E-512F-409B-85DA-F1C8CAF141F4}"/>
                </a:ext>
              </a:extLst>
            </p:cNvPr>
            <p:cNvSpPr/>
            <p:nvPr/>
          </p:nvSpPr>
          <p:spPr>
            <a:xfrm>
              <a:off x="8537551" y="2662117"/>
              <a:ext cx="731520" cy="8161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hangingPunct="1"/>
              <a:endParaRPr lang="en-US" kern="1200">
                <a:solidFill>
                  <a:srgbClr val="FFFFFF"/>
                </a:solidFill>
              </a:endParaRP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="" xmlns:a16="http://schemas.microsoft.com/office/drawing/2014/main" id="{815FD106-1C48-4301-A35C-4D276EA178D1}"/>
                </a:ext>
              </a:extLst>
            </p:cNvPr>
            <p:cNvSpPr/>
            <p:nvPr/>
          </p:nvSpPr>
          <p:spPr>
            <a:xfrm>
              <a:off x="8537551" y="1790794"/>
              <a:ext cx="731520" cy="8229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hangingPunct="1"/>
              <a:endParaRPr lang="en-US" kern="1200">
                <a:solidFill>
                  <a:srgbClr val="FFFFFF"/>
                </a:solidFill>
              </a:endParaRPr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="" xmlns:a16="http://schemas.microsoft.com/office/drawing/2014/main" id="{F5753CE9-BF03-45DF-881E-F4CAD43FB704}"/>
                </a:ext>
              </a:extLst>
            </p:cNvPr>
            <p:cNvSpPr/>
            <p:nvPr/>
          </p:nvSpPr>
          <p:spPr>
            <a:xfrm>
              <a:off x="8537551" y="3536409"/>
              <a:ext cx="731520" cy="8229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hangingPunct="1"/>
              <a:endParaRPr lang="en-US" kern="1200">
                <a:solidFill>
                  <a:srgbClr val="FFFFFF"/>
                </a:solidFill>
              </a:endParaRPr>
            </a:p>
          </p:txBody>
        </p:sp>
      </p:grpSp>
      <p:pic>
        <p:nvPicPr>
          <p:cNvPr id="276" name="Picture 27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28176" y="2405144"/>
            <a:ext cx="546916" cy="469886"/>
          </a:xfrm>
          <a:prstGeom prst="rect">
            <a:avLst/>
          </a:prstGeom>
        </p:spPr>
      </p:pic>
      <p:sp>
        <p:nvSpPr>
          <p:cNvPr id="277" name="TextBox 276">
            <a:extLst>
              <a:ext uri="{FF2B5EF4-FFF2-40B4-BE49-F238E27FC236}">
                <a16:creationId xmlns="" xmlns:a16="http://schemas.microsoft.com/office/drawing/2014/main" id="{C107E411-BFD1-4090-AD0F-C6689EC34E99}"/>
              </a:ext>
            </a:extLst>
          </p:cNvPr>
          <p:cNvSpPr txBox="1"/>
          <p:nvPr/>
        </p:nvSpPr>
        <p:spPr>
          <a:xfrm>
            <a:off x="4539417" y="2119089"/>
            <a:ext cx="692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hangingPunct="1"/>
            <a:r>
              <a:rPr lang="en-US" sz="800" kern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 Simulator</a:t>
            </a:r>
          </a:p>
        </p:txBody>
      </p:sp>
      <p:pic>
        <p:nvPicPr>
          <p:cNvPr id="278" name="Picture 6" descr="Image result for mattermost icons">
            <a:extLst>
              <a:ext uri="{FF2B5EF4-FFF2-40B4-BE49-F238E27FC236}">
                <a16:creationId xmlns="" xmlns:a16="http://schemas.microsoft.com/office/drawing/2014/main" id="{46156115-DADD-41E4-8C4E-DC38D8FF4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428" y="4158679"/>
            <a:ext cx="500604" cy="50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9" name="TextBox 278">
            <a:extLst>
              <a:ext uri="{FF2B5EF4-FFF2-40B4-BE49-F238E27FC236}">
                <a16:creationId xmlns="" xmlns:a16="http://schemas.microsoft.com/office/drawing/2014/main" id="{E8DEFB54-A549-47FB-AF0A-32690B521601}"/>
              </a:ext>
            </a:extLst>
          </p:cNvPr>
          <p:cNvSpPr txBox="1"/>
          <p:nvPr/>
        </p:nvSpPr>
        <p:spPr>
          <a:xfrm>
            <a:off x="4443331" y="3846019"/>
            <a:ext cx="888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hangingPunct="1"/>
            <a:r>
              <a:rPr lang="en-US" sz="800" kern="120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Mattermost</a:t>
            </a:r>
            <a:r>
              <a:rPr lang="en-US" sz="800" kern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Chat Server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="" xmlns:a16="http://schemas.microsoft.com/office/drawing/2014/main" id="{DCFABAB2-9FA7-4739-93E6-B97198DF6F11}"/>
              </a:ext>
            </a:extLst>
          </p:cNvPr>
          <p:cNvSpPr txBox="1"/>
          <p:nvPr/>
        </p:nvSpPr>
        <p:spPr>
          <a:xfrm>
            <a:off x="3656502" y="4749944"/>
            <a:ext cx="8880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hangingPunct="1"/>
            <a:r>
              <a:rPr lang="en-US" sz="800" kern="12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SonarQube</a:t>
            </a:r>
            <a:endParaRPr lang="en-US" sz="800" kern="1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2" name="TextBox 281">
            <a:extLst>
              <a:ext uri="{FF2B5EF4-FFF2-40B4-BE49-F238E27FC236}">
                <a16:creationId xmlns="" xmlns:a16="http://schemas.microsoft.com/office/drawing/2014/main" id="{C107E411-BFD1-4090-AD0F-C6689EC34E99}"/>
              </a:ext>
            </a:extLst>
          </p:cNvPr>
          <p:cNvSpPr txBox="1"/>
          <p:nvPr/>
        </p:nvSpPr>
        <p:spPr>
          <a:xfrm>
            <a:off x="4520780" y="4735932"/>
            <a:ext cx="7370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hangingPunct="1"/>
            <a:r>
              <a:rPr lang="en-US" sz="800" kern="12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Sitescope</a:t>
            </a:r>
            <a:endParaRPr lang="en-US" sz="800" kern="1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3" name="Picture 282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4662091" y="3244202"/>
            <a:ext cx="504825" cy="514350"/>
          </a:xfrm>
          <a:prstGeom prst="rect">
            <a:avLst/>
          </a:prstGeom>
        </p:spPr>
      </p:pic>
      <p:pic>
        <p:nvPicPr>
          <p:cNvPr id="284" name="Picture 283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4662091" y="4990236"/>
            <a:ext cx="511246" cy="503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0910789" y="2975261"/>
            <a:ext cx="609600" cy="5429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810905" y="4114438"/>
            <a:ext cx="609600" cy="5429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3869694" y="4984609"/>
            <a:ext cx="4762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582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ICROFOCUS THEME v5">
  <a:themeElements>
    <a:clrScheme name="00_Custom_MF">
      <a:dk1>
        <a:srgbClr val="212E35"/>
      </a:dk1>
      <a:lt1>
        <a:srgbClr val="FFFFFF"/>
      </a:lt1>
      <a:dk2>
        <a:srgbClr val="425563"/>
      </a:dk2>
      <a:lt2>
        <a:srgbClr val="CACACA"/>
      </a:lt2>
      <a:accent1>
        <a:srgbClr val="001E7E"/>
      </a:accent1>
      <a:accent2>
        <a:srgbClr val="2FD6C3"/>
      </a:accent2>
      <a:accent3>
        <a:srgbClr val="29CEFE"/>
      </a:accent3>
      <a:accent4>
        <a:srgbClr val="560074"/>
      </a:accent4>
      <a:accent5>
        <a:srgbClr val="425563"/>
      </a:accent5>
      <a:accent6>
        <a:srgbClr val="97CBFF"/>
      </a:accent6>
      <a:hlink>
        <a:srgbClr val="29CEFE"/>
      </a:hlink>
      <a:folHlink>
        <a:srgbClr val="0079E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54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>
        <a:normAutofit/>
      </a:bodyPr>
      <a:lstStyle>
        <a:defPPr marL="0" indent="0">
          <a:spcAft>
            <a:spcPts val="1800"/>
          </a:spcAft>
          <a:buNone/>
          <a:defRPr sz="2400" dirty="0"/>
        </a:defPPr>
      </a:lstStyle>
    </a:txDef>
  </a:objectDefaults>
  <a:extraClrSchemeLst/>
  <a:custClrLst>
    <a:custClr name="MF Status Crimson">
      <a:srgbClr val="E5004C"/>
    </a:custClr>
    <a:custClr name="MF Status Apricot">
      <a:srgbClr val="F48B34"/>
    </a:custClr>
    <a:custClr name="MF Status Yellow">
      <a:srgbClr val="FCDB1F"/>
    </a:custClr>
    <a:custClr name="MF Status Green">
      <a:srgbClr val="1AAC60"/>
    </a:custClr>
  </a:custClrLst>
  <a:extLst>
    <a:ext uri="{05A4C25C-085E-4340-85A3-A5531E510DB2}">
      <thm15:themeFamily xmlns:thm15="http://schemas.microsoft.com/office/thememl/2012/main" name="Presentation_09_15_17_vg.potx" id="{5EE188AC-7198-4106-A282-11FECE34B1B0}" vid="{B9016EDD-6B62-4AAF-8CD0-0583E1FF0D02}"/>
    </a:ext>
  </a:extLst>
</a:theme>
</file>

<file path=ppt/theme/theme2.xml><?xml version="1.0" encoding="utf-8"?>
<a:theme xmlns:a="http://schemas.openxmlformats.org/drawingml/2006/main" name="MF COLOR GRADIENTS">
  <a:themeElements>
    <a:clrScheme name="1_Custom MF Bright">
      <a:dk1>
        <a:srgbClr val="000000"/>
      </a:dk1>
      <a:lt1>
        <a:srgbClr val="FFFFFF"/>
      </a:lt1>
      <a:dk2>
        <a:srgbClr val="ECEEEF"/>
      </a:dk2>
      <a:lt2>
        <a:srgbClr val="212E35"/>
      </a:lt2>
      <a:accent1>
        <a:srgbClr val="0079EF"/>
      </a:accent1>
      <a:accent2>
        <a:srgbClr val="231CA5"/>
      </a:accent2>
      <a:accent3>
        <a:srgbClr val="7424AD"/>
      </a:accent3>
      <a:accent4>
        <a:srgbClr val="C6179D"/>
      </a:accent4>
      <a:accent5>
        <a:srgbClr val="29CEFE"/>
      </a:accent5>
      <a:accent6>
        <a:srgbClr val="2FD6C3"/>
      </a:accent6>
      <a:hlink>
        <a:srgbClr val="284CFF"/>
      </a:hlink>
      <a:folHlink>
        <a:srgbClr val="284C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>
        <a:normAutofit/>
      </a:bodyPr>
      <a:lstStyle>
        <a:defPPr marL="0" indent="0">
          <a:spcAft>
            <a:spcPts val="1800"/>
          </a:spcAft>
          <a:buNone/>
          <a:defRPr sz="2400" dirty="0"/>
        </a:defPPr>
      </a:lstStyle>
    </a:txDef>
  </a:objectDefaults>
  <a:extraClrSchemeLst/>
  <a:custClrLst>
    <a:custClr name="MF Status Crimson">
      <a:srgbClr val="E5004C"/>
    </a:custClr>
    <a:custClr name="MF Status Apricot">
      <a:srgbClr val="F48B34"/>
    </a:custClr>
    <a:custClr name="MF Status Yellow">
      <a:srgbClr val="FCDB1F"/>
    </a:custClr>
    <a:custClr name="MF Status Green">
      <a:srgbClr val="1AAC60"/>
    </a:custClr>
  </a:custClrLst>
  <a:extLst>
    <a:ext uri="{05A4C25C-085E-4340-85A3-A5531E510DB2}">
      <thm15:themeFamily xmlns:thm15="http://schemas.microsoft.com/office/thememl/2012/main" name="Presentation_2017" id="{EE410749-BDB7-BA44-9034-418D44443F47}" vid="{9639C47D-4534-FE4D-9883-F5A494F791B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MF Status Crimson">
      <a:srgbClr val="E5004C"/>
    </a:custClr>
    <a:custClr name="MF Status Apricot">
      <a:srgbClr val="F48B34"/>
    </a:custClr>
    <a:custClr name="MF Status Yellow">
      <a:srgbClr val="FCDB1F"/>
    </a:custClr>
    <a:custClr name="MF Status Green">
      <a:srgbClr val="1AAC6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03BCB38-008C-E349-A4FC-E674450CD1CA}">
  <we:reference id="wa104381063" version="1.0.0.0" store="en-US" storeType="OMEX"/>
  <we:alternateReferences>
    <we:reference id="wa104381063" version="1.0.0.0" store="wa104381063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8E7884B5E337B4FBBED0F9D2CE854C9" ma:contentTypeVersion="4" ma:contentTypeDescription="Create a new document." ma:contentTypeScope="" ma:versionID="f96c740ecd242f7563c12cf6cf4a3cc9">
  <xsd:schema xmlns:xsd="http://www.w3.org/2001/XMLSchema" xmlns:xs="http://www.w3.org/2001/XMLSchema" xmlns:p="http://schemas.microsoft.com/office/2006/metadata/properties" xmlns:ns2="a8928c6c-9e43-4659-83e5-b394eaf80832" xmlns:ns3="1eddce99-1d0c-468e-980b-a6c35b3e1af6" targetNamespace="http://schemas.microsoft.com/office/2006/metadata/properties" ma:root="true" ma:fieldsID="8e41631f18367b1ce981868e4a7f62b6" ns2:_="" ns3:_="">
    <xsd:import namespace="a8928c6c-9e43-4659-83e5-b394eaf80832"/>
    <xsd:import namespace="1eddce99-1d0c-468e-980b-a6c35b3e1af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928c6c-9e43-4659-83e5-b394eaf8083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ddce99-1d0c-468e-980b-a6c35b3e1af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705E053-EB5E-456C-804F-580EBAA09BB9}">
  <ds:schemaRefs>
    <ds:schemaRef ds:uri="http://purl.org/dc/elements/1.1/"/>
    <ds:schemaRef ds:uri="http://purl.org/dc/terms/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1eddce99-1d0c-468e-980b-a6c35b3e1af6"/>
    <ds:schemaRef ds:uri="a8928c6c-9e43-4659-83e5-b394eaf80832"/>
  </ds:schemaRefs>
</ds:datastoreItem>
</file>

<file path=customXml/itemProps2.xml><?xml version="1.0" encoding="utf-8"?>
<ds:datastoreItem xmlns:ds="http://schemas.openxmlformats.org/officeDocument/2006/customXml" ds:itemID="{B35BC52F-7821-4CA5-B4F1-0CC80778C68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9628767-CA1B-4422-8B9A-C32167421F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8928c6c-9e43-4659-83e5-b394eaf80832"/>
    <ds:schemaRef ds:uri="1eddce99-1d0c-468e-980b-a6c35b3e1a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Presentation_09_15_17_vg3</Template>
  <TotalTime>41168</TotalTime>
  <Words>3144</Words>
  <Application>Microsoft Office PowerPoint</Application>
  <PresentationFormat>Widescreen</PresentationFormat>
  <Paragraphs>948</Paragraphs>
  <Slides>54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Arial</vt:lpstr>
      <vt:lpstr>Calibri</vt:lpstr>
      <vt:lpstr>Calibri Light</vt:lpstr>
      <vt:lpstr>Courier New</vt:lpstr>
      <vt:lpstr>HP Simplified</vt:lpstr>
      <vt:lpstr>Times</vt:lpstr>
      <vt:lpstr>Times New Roman</vt:lpstr>
      <vt:lpstr>Wingdings</vt:lpstr>
      <vt:lpstr>MICROFOCUS THEME v5</vt:lpstr>
      <vt:lpstr>MF COLOR GRADIENTS</vt:lpstr>
      <vt:lpstr>PowerPoint Presentation</vt:lpstr>
      <vt:lpstr>Technical Enablement</vt:lpstr>
      <vt:lpstr>PowerPoint Presentation</vt:lpstr>
      <vt:lpstr>What will you learn?</vt:lpstr>
      <vt:lpstr>Our Enablement Strategy</vt:lpstr>
      <vt:lpstr>Course Roadmap</vt:lpstr>
      <vt:lpstr>What is Nimbus?</vt:lpstr>
      <vt:lpstr>Nimbus Simplified</vt:lpstr>
      <vt:lpstr>Nimbus Platform – Architecture</vt:lpstr>
      <vt:lpstr>What is Blueshift?</vt:lpstr>
      <vt:lpstr>What is Blueshift?</vt:lpstr>
      <vt:lpstr>Blueshift Architecture</vt:lpstr>
      <vt:lpstr>Using Blueshift</vt:lpstr>
      <vt:lpstr>What is Advantage Online Shopping?</vt:lpstr>
      <vt:lpstr>Blueshift Demo</vt:lpstr>
      <vt:lpstr>Why did we change from an All-in-One image?</vt:lpstr>
      <vt:lpstr>Course Roadmap</vt:lpstr>
      <vt:lpstr>How does Docker play into Nimbus</vt:lpstr>
      <vt:lpstr>What are the Docker principles?</vt:lpstr>
      <vt:lpstr>What are Docker images and containers?</vt:lpstr>
      <vt:lpstr>What is on Docker Hub?</vt:lpstr>
      <vt:lpstr>How does Nimbus use Docker?</vt:lpstr>
      <vt:lpstr>Docker and nimbusapp commands demo</vt:lpstr>
      <vt:lpstr>The next phase for Nimbus – nimbusapp</vt:lpstr>
      <vt:lpstr>Nimbusapp examples</vt:lpstr>
      <vt:lpstr>Partner access to VM’s and Docker Images</vt:lpstr>
      <vt:lpstr>How do Partners get access to the docker images?</vt:lpstr>
      <vt:lpstr>How do Partners get the Nimbus VM Images?</vt:lpstr>
      <vt:lpstr>Partners can schedule Blueshift</vt:lpstr>
      <vt:lpstr>Course Roadmap</vt:lpstr>
      <vt:lpstr>The NimbusServer VM  2020-R1p (CentOS)</vt:lpstr>
      <vt:lpstr>The NimbusClient VM  2020.R1p (Windows Server 2016 Standard)</vt:lpstr>
      <vt:lpstr>The NimbusWindows VM  2020.R1p (Windows Server 2016 Standard)</vt:lpstr>
      <vt:lpstr>PowerPoint Presentation</vt:lpstr>
      <vt:lpstr>Pulling and Running Images/Containers NimbusServer</vt:lpstr>
      <vt:lpstr>Course Roadmap</vt:lpstr>
      <vt:lpstr>Basic Docker Commands</vt:lpstr>
      <vt:lpstr>Basic Docker Commands</vt:lpstr>
      <vt:lpstr>Basic nimbusapp Commands</vt:lpstr>
      <vt:lpstr>Docker Command Examples</vt:lpstr>
      <vt:lpstr>Basic Docker Commands</vt:lpstr>
      <vt:lpstr>Basic Linux Commands</vt:lpstr>
      <vt:lpstr>Nimbus Demo</vt:lpstr>
      <vt:lpstr>Course Roadmap</vt:lpstr>
      <vt:lpstr>Nimbus Best Practices</vt:lpstr>
      <vt:lpstr>Course Roadmap</vt:lpstr>
      <vt:lpstr>Important Exercise Instructions</vt:lpstr>
      <vt:lpstr>Exercise 1</vt:lpstr>
      <vt:lpstr>Exercise 2</vt:lpstr>
      <vt:lpstr>Exercise 3</vt:lpstr>
      <vt:lpstr>Hands-on Exercise</vt:lpstr>
      <vt:lpstr>Hands-on Exercises #1-3 - Recap</vt:lpstr>
      <vt:lpstr>Kahoot Quiz!</vt:lpstr>
      <vt:lpstr>Nimbus and Blueshift Essentials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 Focus Presentation Template</dc:title>
  <dc:creator>david groom</dc:creator>
  <cp:lastModifiedBy>Mark Steffensen</cp:lastModifiedBy>
  <cp:revision>615</cp:revision>
  <dcterms:created xsi:type="dcterms:W3CDTF">2017-09-18T16:47:52Z</dcterms:created>
  <dcterms:modified xsi:type="dcterms:W3CDTF">2020-03-09T00:44:57Z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0x01010088E7884B5E337B4FBBED0F9D2CE854C9</vt:lpwstr>
  </property>
</Properties>
</file>